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370" r:id="rId2"/>
    <p:sldId id="37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347" r:id="rId12"/>
    <p:sldId id="273" r:id="rId13"/>
    <p:sldId id="272" r:id="rId14"/>
    <p:sldId id="269" r:id="rId15"/>
    <p:sldId id="340" r:id="rId16"/>
    <p:sldId id="341" r:id="rId17"/>
    <p:sldId id="330" r:id="rId18"/>
    <p:sldId id="331" r:id="rId19"/>
    <p:sldId id="274" r:id="rId20"/>
    <p:sldId id="275" r:id="rId21"/>
    <p:sldId id="284" r:id="rId22"/>
    <p:sldId id="285" r:id="rId23"/>
    <p:sldId id="348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297" r:id="rId32"/>
    <p:sldId id="298" r:id="rId33"/>
    <p:sldId id="299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5" r:id="rId45"/>
    <p:sldId id="316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6" r:id="rId63"/>
    <p:sldId id="365" r:id="rId64"/>
    <p:sldId id="367" r:id="rId65"/>
    <p:sldId id="368" r:id="rId66"/>
    <p:sldId id="36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6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1954-2F47-48C6-9D2F-F7D2A3134F1B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184D-6D61-48BD-AFEE-F05270701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6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72AE-2CD4-4BDD-A481-75703E55482C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3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DCDE-A68F-4AAA-A176-A679AECA8BD6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8C14-E14B-4037-B17D-5B3112BC9903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64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D4FE-A2FF-4326-AB54-125DC5F03D1D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64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1128-E272-4EA8-BC43-7A8FC16AD1F8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2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22CE-15F7-40F0-8E1D-8D689BD32F80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5D18-E0F3-4D97-818F-D1ED736330F7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39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83688-FD32-4EA9-8CF4-D71F5171DC1F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65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0E92-08FB-4E24-91AA-340364B5E666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0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53F32-7002-48E6-B4A3-1C18A5C1DA50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4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68D6-8EE1-4F8D-85BF-225A4A2B204B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1BD6D-79B0-496A-9ACF-0D41A95CAF45}" type="datetime1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9637" y="656096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7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2842751"/>
            <a:ext cx="8096956" cy="646971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Adobe 繁黑體 Std B" pitchFamily="34" charset="-120"/>
                <a:ea typeface="Adobe 繁黑體 Std B" pitchFamily="34" charset="-120"/>
              </a:rPr>
              <a:t>實戰</a:t>
            </a:r>
            <a:r>
              <a:rPr lang="en-US" altLang="zh-TW" b="1" dirty="0" err="1">
                <a:latin typeface="Adobe 繁黑體 Std B" pitchFamily="34" charset="-120"/>
                <a:ea typeface="Adobe 繁黑體 Std B" pitchFamily="34" charset="-120"/>
              </a:rPr>
              <a:t>WindowsXP</a:t>
            </a:r>
            <a:r>
              <a:rPr lang="zh-TW" altLang="en-US" b="1" dirty="0">
                <a:latin typeface="Adobe 繁黑體 Std B" pitchFamily="34" charset="-120"/>
                <a:ea typeface="Adobe 繁黑體 Std B" pitchFamily="34" charset="-120"/>
              </a:rPr>
              <a:t>滲透測試</a:t>
            </a:r>
            <a:endParaRPr lang="zh-TW" altLang="en-US" sz="2025" b="1" dirty="0">
              <a:latin typeface="Adobe 繁黑體 Std B" pitchFamily="34" charset="-120"/>
              <a:ea typeface="Adobe 繁黑體 Std B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060E4ED-FB8A-4F23-B897-B397437328C9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9FAF1E-9550-490B-95B3-46E438E1A7B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B65585E-B98B-45DC-B032-16C3D85EF76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BD9139-0D12-46D5-8583-95548AB5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0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2620" y="2059813"/>
            <a:ext cx="80376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TW" sz="1500" dirty="0"/>
              <a:t>NMAP</a:t>
            </a:r>
            <a:r>
              <a:rPr lang="zh-TW" altLang="en-US" sz="1500" dirty="0"/>
              <a:t>是一個用於</a:t>
            </a:r>
            <a:r>
              <a:rPr lang="zh-TW" altLang="en-US" sz="1500" b="1" dirty="0">
                <a:solidFill>
                  <a:srgbClr val="FF0000"/>
                </a:solidFill>
              </a:rPr>
              <a:t>情資蒐集的</a:t>
            </a:r>
            <a:r>
              <a:rPr lang="zh-TW" altLang="en-US" sz="15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網路掃描器</a:t>
            </a:r>
            <a:r>
              <a:rPr lang="zh-TW" altLang="en-US" sz="1500" dirty="0"/>
              <a:t>。</a:t>
            </a:r>
            <a:endParaRPr lang="en-US" altLang="zh-TW" sz="1500" dirty="0"/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TW" altLang="en-US" sz="1500" dirty="0"/>
              <a:t>最初由</a:t>
            </a:r>
            <a:r>
              <a:rPr lang="en-US" altLang="zh-TW" sz="1500" dirty="0"/>
              <a:t>Gordon Lyon</a:t>
            </a:r>
            <a:r>
              <a:rPr lang="zh-TW" altLang="en-US" sz="1500" dirty="0"/>
              <a:t>用於</a:t>
            </a:r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目標偵測和服務</a:t>
            </a:r>
            <a:r>
              <a:rPr lang="zh-TW" altLang="en-US" sz="1500" dirty="0"/>
              <a:t>的一項網路技術 。 </a:t>
            </a:r>
            <a:endParaRPr lang="en-US" altLang="zh-TW" sz="1500" dirty="0"/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TW" altLang="en-US" sz="1500" dirty="0"/>
              <a:t>基本原理</a:t>
            </a:r>
            <a:r>
              <a:rPr lang="en-US" altLang="zh-TW" sz="1500" dirty="0"/>
              <a:t>:</a:t>
            </a:r>
            <a:r>
              <a:rPr lang="en-US" altLang="zh-TW" sz="1500" dirty="0" err="1"/>
              <a:t>Nmap</a:t>
            </a:r>
            <a:r>
              <a:rPr lang="zh-TW" altLang="en-US" sz="1500" b="1" dirty="0">
                <a:solidFill>
                  <a:srgbClr val="FF0000"/>
                </a:solidFill>
              </a:rPr>
              <a:t>發送特製的封包至目標主機</a:t>
            </a:r>
            <a:r>
              <a:rPr lang="zh-TW" altLang="en-US" sz="1500" dirty="0"/>
              <a:t>，然後</a:t>
            </a:r>
            <a:r>
              <a:rPr lang="zh-TW" altLang="en-US" sz="1500" b="1" dirty="0">
                <a:solidFill>
                  <a:srgbClr val="FF0000"/>
                </a:solidFill>
              </a:rPr>
              <a:t>分析其反應</a:t>
            </a:r>
            <a:r>
              <a:rPr lang="zh-TW" altLang="en-US" sz="1500" dirty="0"/>
              <a:t>。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TW" sz="1500" dirty="0" err="1"/>
              <a:t>Nmap</a:t>
            </a:r>
            <a:r>
              <a:rPr lang="zh-TW" altLang="en-US" sz="1500" dirty="0"/>
              <a:t>有許多功能，可用來</a:t>
            </a:r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探測網路</a:t>
            </a:r>
            <a:r>
              <a:rPr lang="zh-TW" altLang="en-US" sz="1500" dirty="0"/>
              <a:t>，包括</a:t>
            </a:r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目標偵測</a:t>
            </a:r>
            <a:r>
              <a:rPr lang="zh-TW" altLang="en-US" sz="1500" dirty="0"/>
              <a:t>和</a:t>
            </a:r>
            <a:r>
              <a:rPr lang="zh-TW" altLang="en-US" sz="1500" b="1" dirty="0"/>
              <a:t>服務</a:t>
            </a:r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偵測</a:t>
            </a:r>
            <a:r>
              <a:rPr lang="zh-TW" altLang="en-US" sz="1500" dirty="0"/>
              <a:t>以及</a:t>
            </a:r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作業系統偵測</a:t>
            </a:r>
            <a:r>
              <a:rPr lang="zh-TW" altLang="en-US" sz="1500" dirty="0"/>
              <a:t>。</a:t>
            </a:r>
            <a:endParaRPr lang="en-US" altLang="zh-TW" sz="1500" dirty="0"/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TW" sz="1500" dirty="0"/>
              <a:t>NMAP</a:t>
            </a:r>
            <a:r>
              <a:rPr lang="zh-TW" altLang="en-US" sz="1500" dirty="0"/>
              <a:t>提供更高階的</a:t>
            </a:r>
            <a:r>
              <a:rPr lang="zh-TW" altLang="en-US" sz="1500" dirty="0">
                <a:solidFill>
                  <a:srgbClr val="FF0000"/>
                </a:solidFill>
              </a:rPr>
              <a:t>腳本漏洞檢測</a:t>
            </a:r>
            <a:r>
              <a:rPr lang="en-US" altLang="zh-TW" sz="1500" dirty="0">
                <a:solidFill>
                  <a:srgbClr val="FF0000"/>
                </a:solidFill>
              </a:rPr>
              <a:t>(NSE, </a:t>
            </a:r>
            <a:r>
              <a:rPr lang="en-US" altLang="zh-TW" sz="1500" dirty="0" err="1">
                <a:solidFill>
                  <a:srgbClr val="FF0000"/>
                </a:solidFill>
              </a:rPr>
              <a:t>nmap</a:t>
            </a:r>
            <a:r>
              <a:rPr lang="en-US" altLang="zh-TW" sz="1500" dirty="0">
                <a:solidFill>
                  <a:srgbClr val="FF0000"/>
                </a:solidFill>
              </a:rPr>
              <a:t> script engineering)</a:t>
            </a:r>
            <a:r>
              <a:rPr lang="zh-TW" altLang="en-US" sz="1500" dirty="0"/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67883" y="857252"/>
            <a:ext cx="568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Namp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Ｎ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etwork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Mapper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69" y="1455742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https://nmap.org/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30" y="985054"/>
            <a:ext cx="2403555" cy="12876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37" y="3443238"/>
            <a:ext cx="1911157" cy="2484504"/>
          </a:xfrm>
          <a:prstGeom prst="rect">
            <a:avLst/>
          </a:prstGeom>
        </p:spPr>
      </p:pic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628650" y="1865313"/>
            <a:ext cx="7886700" cy="413543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7" y="3443238"/>
            <a:ext cx="2484504" cy="24845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5322" y="5436249"/>
            <a:ext cx="1830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Gordon Lyon</a:t>
            </a:r>
            <a:endParaRPr lang="zh-TW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6C25479-CE82-4F31-842A-9C5E28A69B2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DE2D0FD-ACB2-411F-935B-4D3A7A8F3433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DABE8D-5C42-427E-B0EE-7D01FFEFA6F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52E485A-8286-4A64-AF3C-B5C970BB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4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49" r="15300" b="6441"/>
          <a:stretch/>
        </p:blipFill>
        <p:spPr>
          <a:xfrm>
            <a:off x="1380392" y="1131094"/>
            <a:ext cx="4664234" cy="461468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BE912415-F9DC-4D66-A8BE-FE6D8E8721E3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11B1E41-DFB3-4C5B-9E28-E6DE03BB493C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2ACA0F-FF64-4844-92A0-E2E41AA0421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36D1C2-88EB-4A5D-8A57-AD1C5848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31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256" y="958102"/>
            <a:ext cx="6561178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想要知道</a:t>
            </a:r>
            <a:r>
              <a:rPr lang="en-US" altLang="zh-TW" dirty="0" err="1"/>
              <a:t>nmap</a:t>
            </a:r>
            <a:r>
              <a:rPr lang="zh-TW" altLang="en-US" dirty="0"/>
              <a:t>有多少參數可下嗎</a:t>
            </a:r>
            <a:r>
              <a:rPr lang="en-US" altLang="zh-TW" dirty="0"/>
              <a:t>??</a:t>
            </a:r>
            <a:br>
              <a:rPr lang="en-US" altLang="zh-TW" dirty="0"/>
            </a:br>
            <a:r>
              <a:rPr lang="zh-TW" altLang="en-US" dirty="0"/>
              <a:t>輸入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-h</a:t>
            </a:r>
            <a:r>
              <a:rPr lang="zh-TW" altLang="en-US" dirty="0"/>
              <a:t>就知道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98" r="16257" b="51461"/>
          <a:stretch/>
        </p:blipFill>
        <p:spPr>
          <a:xfrm>
            <a:off x="381515" y="1952272"/>
            <a:ext cx="7311606" cy="3958892"/>
          </a:xfrm>
          <a:prstGeom prst="rect">
            <a:avLst/>
          </a:prstGeom>
        </p:spPr>
      </p:pic>
      <p:sp>
        <p:nvSpPr>
          <p:cNvPr id="5" name="爆炸 2 4"/>
          <p:cNvSpPr/>
          <p:nvPr/>
        </p:nvSpPr>
        <p:spPr>
          <a:xfrm>
            <a:off x="5328948" y="1585157"/>
            <a:ext cx="3370234" cy="156437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試看看</a:t>
            </a:r>
            <a:r>
              <a:rPr lang="en-US" altLang="zh-TW" sz="2700" dirty="0"/>
              <a:t>!</a:t>
            </a:r>
            <a:endParaRPr lang="zh-TW" altLang="en-US" sz="27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DAD7CF5-9236-4E96-BCC5-1D106C389038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17CBB8-2639-45F5-8A41-AB416FFB8CFE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5B91F0-388A-49C0-A626-3F5D4E22C36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ADA049-FCA9-4190-A89A-AFC6F68D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41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05635" y="2177877"/>
          <a:ext cx="3805800" cy="3627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/>
                        <a:t>常用參數</a:t>
                      </a:r>
                      <a:r>
                        <a:rPr lang="zh-TW" altLang="en-US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列表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r>
                        <a:rPr lang="en-US" altLang="zh-TW" sz="19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-P</a:t>
                      </a:r>
                      <a:endParaRPr lang="zh-TW" altLang="en-US" sz="19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9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埠口掃描</a:t>
                      </a:r>
                      <a:r>
                        <a:rPr lang="en-US" altLang="zh-TW" sz="19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(port) </a:t>
                      </a:r>
                      <a:r>
                        <a:rPr lang="en-US" altLang="zh-TW" sz="19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19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服務掃描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</a:t>
                      </a:r>
                      <a:endParaRPr lang="zh-TW" altLang="en-US" sz="15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作業系統掃描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/>
                        <a:t>-</a:t>
                      </a:r>
                      <a:r>
                        <a:rPr lang="en-US" altLang="zh-TW" sz="1500" dirty="0" err="1"/>
                        <a:t>sP</a:t>
                      </a:r>
                      <a:endParaRPr lang="zh-TW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掃描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(ping scan)</a:t>
                      </a:r>
                      <a:endParaRPr lang="zh-TW" altLang="en-US" sz="15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/>
                        <a:t>-P0</a:t>
                      </a:r>
                      <a:endParaRPr lang="zh-TW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無</a:t>
                      </a:r>
                      <a:r>
                        <a:rPr lang="en-US" altLang="zh-TW" sz="1500" dirty="0"/>
                        <a:t>Ping</a:t>
                      </a:r>
                      <a:r>
                        <a:rPr lang="zh-TW" altLang="en-US" sz="1500" dirty="0"/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effectLst/>
                        </a:rPr>
                        <a:t>-P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endParaRPr lang="zh-TW" altLang="en-US" sz="15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effectLst/>
                        </a:rPr>
                        <a:t>TCP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SYN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dirty="0">
                          <a:effectLst/>
                        </a:rPr>
                        <a:t>Ping</a:t>
                      </a:r>
                      <a:r>
                        <a:rPr lang="zh-TW" altLang="en-US" sz="1500" dirty="0">
                          <a:effectLst/>
                        </a:rPr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effectLst/>
                        </a:rPr>
                        <a:t>-P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effectLst/>
                        </a:rPr>
                        <a:t>TCP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ACK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dirty="0">
                          <a:effectLst/>
                        </a:rPr>
                        <a:t>Ping</a:t>
                      </a:r>
                      <a:r>
                        <a:rPr lang="zh-TW" altLang="en-US" sz="1500" dirty="0">
                          <a:effectLst/>
                        </a:rPr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dirty="0">
                          <a:effectLst/>
                        </a:rPr>
                        <a:t>-P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zh-TW" altLang="en-US" sz="15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r>
                        <a:rPr lang="en-US" altLang="zh-TW" sz="1500" dirty="0">
                          <a:effectLst/>
                        </a:rPr>
                        <a:t>DP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dirty="0">
                          <a:effectLst/>
                        </a:rPr>
                        <a:t>Ping</a:t>
                      </a:r>
                      <a:r>
                        <a:rPr lang="zh-TW" altLang="en-US" sz="1500" dirty="0">
                          <a:effectLst/>
                        </a:rPr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effectLst/>
                        </a:rPr>
                        <a:t>-P</a:t>
                      </a: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zh-TW" altLang="en-US" sz="15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b="0" dirty="0">
                          <a:effectLst/>
                        </a:rPr>
                        <a:t>ARP</a:t>
                      </a:r>
                      <a:r>
                        <a:rPr lang="zh-TW" altLang="en-US" sz="1500" dirty="0">
                          <a:effectLst/>
                        </a:rPr>
                        <a:t> </a:t>
                      </a:r>
                      <a:r>
                        <a:rPr lang="en-US" altLang="zh-TW" sz="1500" dirty="0">
                          <a:effectLst/>
                        </a:rPr>
                        <a:t>Ping</a:t>
                      </a:r>
                      <a:r>
                        <a:rPr lang="zh-TW" altLang="en-US" sz="1500" dirty="0">
                          <a:effectLst/>
                        </a:rPr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r>
                        <a:rPr lang="en-US" altLang="zh-TW" sz="1500" dirty="0"/>
                        <a:t>-PY</a:t>
                      </a:r>
                      <a:endParaRPr lang="zh-TW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dirty="0"/>
                        <a:t>SCTP</a:t>
                      </a:r>
                      <a:r>
                        <a:rPr lang="zh-TW" altLang="en-US" sz="1500" dirty="0"/>
                        <a:t> </a:t>
                      </a:r>
                      <a:r>
                        <a:rPr lang="en-US" altLang="zh-TW" sz="1500" dirty="0"/>
                        <a:t>INIT</a:t>
                      </a:r>
                      <a:r>
                        <a:rPr lang="zh-TW" altLang="en-US" sz="1500" dirty="0"/>
                        <a:t> </a:t>
                      </a:r>
                      <a:r>
                        <a:rPr lang="en-US" altLang="zh-TW" sz="1500" dirty="0"/>
                        <a:t>Ping</a:t>
                      </a:r>
                      <a:r>
                        <a:rPr lang="zh-TW" altLang="en-US" sz="1500" dirty="0"/>
                        <a:t>掃描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321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還有很多參數</a:t>
                      </a:r>
                      <a:r>
                        <a:rPr lang="en-US" altLang="zh-TW" sz="1000" dirty="0"/>
                        <a:t>…………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540845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94426" y="1029564"/>
            <a:ext cx="367324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700" dirty="0" err="1"/>
              <a:t>nmap</a:t>
            </a:r>
            <a:r>
              <a:rPr lang="en-US" altLang="zh-TW" sz="2700" dirty="0"/>
              <a:t> </a:t>
            </a:r>
            <a:r>
              <a:rPr lang="zh-TW" altLang="en-US" sz="2700" dirty="0"/>
              <a:t>常用的指令參數</a:t>
            </a:r>
            <a:endParaRPr lang="en-US" altLang="zh-TW" sz="2700" dirty="0"/>
          </a:p>
          <a:p>
            <a:r>
              <a:rPr lang="zh-TW" altLang="en-US" dirty="0"/>
              <a:t>駭客大都使用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下指令</a:t>
            </a:r>
            <a:r>
              <a:rPr lang="zh-TW" altLang="en-US" dirty="0"/>
              <a:t>方式來執行</a:t>
            </a:r>
            <a:r>
              <a:rPr lang="en-US" altLang="zh-TW" dirty="0"/>
              <a:t>!!</a:t>
            </a:r>
          </a:p>
          <a:p>
            <a:r>
              <a:rPr lang="zh-TW" altLang="en-US" dirty="0"/>
              <a:t>底下列出常使用的各種參數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17" t="3810" r="17243" b="3108"/>
          <a:stretch/>
        </p:blipFill>
        <p:spPr>
          <a:xfrm>
            <a:off x="4931201" y="2972305"/>
            <a:ext cx="2402535" cy="29217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66127" y="1198442"/>
            <a:ext cx="16562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指令格式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66124" y="1573730"/>
            <a:ext cx="37067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</a:t>
            </a:r>
            <a:r>
              <a:rPr lang="zh-TW" altLang="en-US" dirty="0">
                <a:solidFill>
                  <a:schemeClr val="bg1"/>
                </a:solidFill>
              </a:rPr>
              <a:t>參數</a:t>
            </a:r>
            <a:r>
              <a:rPr lang="en-US" altLang="zh-TW" dirty="0">
                <a:solidFill>
                  <a:schemeClr val="bg1"/>
                </a:solidFill>
              </a:rPr>
              <a:t>1  -</a:t>
            </a:r>
            <a:r>
              <a:rPr lang="zh-TW" altLang="en-US" dirty="0">
                <a:solidFill>
                  <a:schemeClr val="bg1"/>
                </a:solidFill>
              </a:rPr>
              <a:t>參數</a:t>
            </a:r>
            <a:r>
              <a:rPr lang="en-US" altLang="zh-TW" dirty="0">
                <a:solidFill>
                  <a:schemeClr val="bg1"/>
                </a:solidFill>
              </a:rPr>
              <a:t>2 –</a:t>
            </a:r>
            <a:r>
              <a:rPr lang="zh-TW" altLang="en-US" dirty="0">
                <a:solidFill>
                  <a:schemeClr val="bg1"/>
                </a:solidFill>
              </a:rPr>
              <a:t>參數</a:t>
            </a:r>
            <a:r>
              <a:rPr lang="en-US" altLang="zh-TW" dirty="0">
                <a:solidFill>
                  <a:schemeClr val="bg1"/>
                </a:solidFill>
              </a:rPr>
              <a:t>3 …    </a:t>
            </a:r>
            <a:r>
              <a:rPr lang="en-US" altLang="zh-TW" dirty="0">
                <a:solidFill>
                  <a:srgbClr val="FFC000"/>
                </a:solidFill>
              </a:rPr>
              <a:t>IP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4572578" y="2030247"/>
            <a:ext cx="3626405" cy="9214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zh-TW" altLang="en-US" sz="1500" b="1" dirty="0">
                <a:solidFill>
                  <a:schemeClr val="bg1"/>
                </a:solidFill>
              </a:rPr>
              <a:t>範例</a:t>
            </a:r>
            <a:r>
              <a:rPr lang="en-US" altLang="zh-TW" sz="1500" b="1" dirty="0">
                <a:solidFill>
                  <a:schemeClr val="bg1"/>
                </a:solidFill>
              </a:rPr>
              <a:t>::</a:t>
            </a:r>
            <a:r>
              <a:rPr lang="zh-TW" altLang="en-US" sz="1500" b="1" dirty="0">
                <a:solidFill>
                  <a:schemeClr val="bg1"/>
                </a:solidFill>
              </a:rPr>
              <a:t>使用</a:t>
            </a:r>
            <a:r>
              <a:rPr lang="en-US" altLang="zh-TW" sz="1500" b="1" dirty="0" err="1">
                <a:solidFill>
                  <a:schemeClr val="bg1"/>
                </a:solidFill>
              </a:rPr>
              <a:t>nmap</a:t>
            </a:r>
            <a:r>
              <a:rPr lang="zh-TW" altLang="en-US" sz="1500" b="1" dirty="0">
                <a:solidFill>
                  <a:schemeClr val="bg1"/>
                </a:solidFill>
              </a:rPr>
              <a:t> 掃描某</a:t>
            </a:r>
            <a:r>
              <a:rPr lang="en-US" altLang="zh-TW" sz="1500" b="1" dirty="0">
                <a:solidFill>
                  <a:schemeClr val="bg1"/>
                </a:solidFill>
              </a:rPr>
              <a:t>IP</a:t>
            </a:r>
            <a:r>
              <a:rPr lang="zh-TW" altLang="en-US" sz="1500" b="1" dirty="0">
                <a:solidFill>
                  <a:schemeClr val="bg1"/>
                </a:solidFill>
              </a:rPr>
              <a:t>可能的作業系統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en-US" altLang="zh-TW" sz="2925" b="1" dirty="0" err="1">
                <a:solidFill>
                  <a:schemeClr val="bg1"/>
                </a:solidFill>
              </a:rPr>
              <a:t>nmap</a:t>
            </a:r>
            <a:r>
              <a:rPr lang="en-US" altLang="zh-TW" sz="2925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675" b="1" dirty="0">
              <a:solidFill>
                <a:schemeClr val="bg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3819FCB-9A31-42D4-A06A-57EEECD2B627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58D095-47AC-4E19-AE45-F9F249F4527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82906D0-9317-4ADA-A543-64495A41373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204695-AEFA-40A7-9251-999FF628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58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50" dirty="0"/>
              <a:t>Windows XP </a:t>
            </a:r>
            <a:r>
              <a:rPr lang="zh-TW" altLang="en-US" sz="4050" dirty="0"/>
              <a:t>滲透測試</a:t>
            </a:r>
            <a:endParaRPr lang="en-US" altLang="zh-TW" sz="27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E51555-479A-486F-9566-E0609B85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36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695347" y="1572126"/>
            <a:ext cx="2884626" cy="18350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126" y="1000911"/>
            <a:ext cx="1969979" cy="49927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測試環境</a:t>
            </a:r>
          </a:p>
        </p:txBody>
      </p:sp>
      <p:sp>
        <p:nvSpPr>
          <p:cNvPr id="6" name="矩形 5"/>
          <p:cNvSpPr/>
          <p:nvPr/>
        </p:nvSpPr>
        <p:spPr>
          <a:xfrm>
            <a:off x="3938619" y="3270799"/>
            <a:ext cx="1261884" cy="33470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575" dirty="0"/>
              <a:t>192.168.2.61</a:t>
            </a:r>
            <a:endParaRPr lang="zh-TW" altLang="en-US" sz="1575" dirty="0"/>
          </a:p>
        </p:txBody>
      </p:sp>
      <p:sp>
        <p:nvSpPr>
          <p:cNvPr id="9" name="矩形 8"/>
          <p:cNvSpPr/>
          <p:nvPr/>
        </p:nvSpPr>
        <p:spPr>
          <a:xfrm>
            <a:off x="438114" y="4716118"/>
            <a:ext cx="4521017" cy="1133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9" y="4871588"/>
            <a:ext cx="1451573" cy="9072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44" y="4872790"/>
            <a:ext cx="1455021" cy="91933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7" y="1821088"/>
            <a:ext cx="2664752" cy="149760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203916" y="2199064"/>
            <a:ext cx="491434" cy="469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7" name="矩形 16"/>
          <p:cNvSpPr/>
          <p:nvPr/>
        </p:nvSpPr>
        <p:spPr>
          <a:xfrm>
            <a:off x="1966781" y="3311468"/>
            <a:ext cx="1261884" cy="33470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575" dirty="0"/>
              <a:t>192.168.2.60</a:t>
            </a:r>
            <a:endParaRPr lang="zh-TW" altLang="en-US" sz="1575" dirty="0"/>
          </a:p>
        </p:txBody>
      </p:sp>
      <p:sp>
        <p:nvSpPr>
          <p:cNvPr id="16" name="矩形 15"/>
          <p:cNvSpPr/>
          <p:nvPr/>
        </p:nvSpPr>
        <p:spPr>
          <a:xfrm>
            <a:off x="2242042" y="1465749"/>
            <a:ext cx="992579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dirty="0"/>
              <a:t>攻擊機器</a:t>
            </a:r>
            <a:endParaRPr lang="en-US" altLang="zh-TW" sz="1575" dirty="0"/>
          </a:p>
          <a:p>
            <a:r>
              <a:rPr lang="en-US" altLang="zh-TW" sz="1575" dirty="0"/>
              <a:t>Kali Linux</a:t>
            </a:r>
            <a:endParaRPr lang="zh-TW" altLang="en-US" sz="1575" dirty="0"/>
          </a:p>
        </p:txBody>
      </p:sp>
      <p:sp>
        <p:nvSpPr>
          <p:cNvPr id="18" name="矩形 17"/>
          <p:cNvSpPr/>
          <p:nvPr/>
        </p:nvSpPr>
        <p:spPr>
          <a:xfrm>
            <a:off x="3912805" y="1505406"/>
            <a:ext cx="1546257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dirty="0"/>
              <a:t>被攻擊的機器</a:t>
            </a:r>
            <a:endParaRPr lang="en-US" altLang="zh-TW" sz="1575" dirty="0"/>
          </a:p>
          <a:p>
            <a:r>
              <a:rPr lang="en-US" altLang="zh-TW" sz="1575" dirty="0"/>
              <a:t>Windows XP SP2</a:t>
            </a:r>
            <a:endParaRPr lang="zh-TW" altLang="en-US" sz="1575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t="18086" b="28292"/>
          <a:stretch/>
        </p:blipFill>
        <p:spPr>
          <a:xfrm>
            <a:off x="438113" y="3639591"/>
            <a:ext cx="4562465" cy="1019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805" y="2409667"/>
            <a:ext cx="1363534" cy="9090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69861" y="1821085"/>
            <a:ext cx="33295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體驗營提供的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image[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已安裝在各位的電腦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731045" y="2209523"/>
          <a:ext cx="3116566" cy="84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作業系統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/>
                        <a:t>攻擊機器</a:t>
                      </a:r>
                      <a:endParaRPr lang="en-US" altLang="zh-TW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Kali Linux 2016.1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/>
                        <a:t>被攻擊的機器</a:t>
                      </a:r>
                      <a:endParaRPr lang="en-US" altLang="zh-TW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Windows XP SP2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663" y="3639587"/>
            <a:ext cx="3753407" cy="1061570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4806779" y="4014401"/>
            <a:ext cx="610137" cy="32745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AFD98AB-F212-497C-B4D2-8E7D03BBA74C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C92FBB-30C2-4983-82CD-69E669B02FB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7CDD1D-EE6D-4E8D-9FDE-D988C066B3B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16F4734E-E627-40DE-8436-A644BAE4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369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r="8247"/>
          <a:stretch/>
        </p:blipFill>
        <p:spPr>
          <a:xfrm>
            <a:off x="148523" y="2206645"/>
            <a:ext cx="3935438" cy="2970341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347957" y="872926"/>
            <a:ext cx="28977" cy="5143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58" y="2206645"/>
            <a:ext cx="4125767" cy="29703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53596" y="1720155"/>
            <a:ext cx="1044710" cy="4385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2250" dirty="0"/>
              <a:t>i</a:t>
            </a:r>
            <a:r>
              <a:rPr lang="zh-TW" altLang="en-US" sz="2250" dirty="0">
                <a:solidFill>
                  <a:srgbClr val="FFFF00"/>
                </a:solidFill>
              </a:rPr>
              <a:t>f</a:t>
            </a:r>
            <a:r>
              <a:rPr lang="zh-TW" altLang="en-US" sz="2250" dirty="0"/>
              <a:t>c</a:t>
            </a:r>
            <a:r>
              <a:rPr lang="en-US" altLang="zh-TW" sz="2250" dirty="0"/>
              <a:t>o</a:t>
            </a:r>
            <a:r>
              <a:rPr lang="zh-TW" altLang="en-US" sz="2250" dirty="0"/>
              <a:t>nfig</a:t>
            </a:r>
          </a:p>
        </p:txBody>
      </p:sp>
      <p:sp>
        <p:nvSpPr>
          <p:cNvPr id="9" name="矩形 8"/>
          <p:cNvSpPr/>
          <p:nvPr/>
        </p:nvSpPr>
        <p:spPr>
          <a:xfrm>
            <a:off x="6004486" y="1703470"/>
            <a:ext cx="1115177" cy="4385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2250" dirty="0"/>
              <a:t>i</a:t>
            </a:r>
            <a:r>
              <a:rPr lang="en-US" altLang="zh-TW" sz="2250" dirty="0">
                <a:solidFill>
                  <a:srgbClr val="FFFF00"/>
                </a:solidFill>
              </a:rPr>
              <a:t>p</a:t>
            </a:r>
            <a:r>
              <a:rPr lang="zh-TW" altLang="en-US" sz="2250" dirty="0"/>
              <a:t>c</a:t>
            </a:r>
            <a:r>
              <a:rPr lang="en-US" altLang="zh-TW" sz="2250" dirty="0"/>
              <a:t>o</a:t>
            </a:r>
            <a:r>
              <a:rPr lang="zh-TW" altLang="en-US" sz="2250" dirty="0"/>
              <a:t>nfig</a:t>
            </a:r>
          </a:p>
        </p:txBody>
      </p:sp>
      <p:sp>
        <p:nvSpPr>
          <p:cNvPr id="10" name="矩形 9"/>
          <p:cNvSpPr/>
          <p:nvPr/>
        </p:nvSpPr>
        <p:spPr>
          <a:xfrm>
            <a:off x="657873" y="3161789"/>
            <a:ext cx="1094369" cy="11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29019" y="3888031"/>
            <a:ext cx="636698" cy="107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1640355" y="5318958"/>
            <a:ext cx="1713931" cy="4385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250" dirty="0"/>
              <a:t>192.168.2.60</a:t>
            </a:r>
            <a:endParaRPr lang="zh-TW" altLang="en-US" sz="2250" dirty="0"/>
          </a:p>
        </p:txBody>
      </p:sp>
      <p:sp>
        <p:nvSpPr>
          <p:cNvPr id="2" name="矩形 1"/>
          <p:cNvSpPr/>
          <p:nvPr/>
        </p:nvSpPr>
        <p:spPr>
          <a:xfrm>
            <a:off x="657871" y="5318958"/>
            <a:ext cx="1029449" cy="4385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2250" dirty="0"/>
              <a:t>Kali IP </a:t>
            </a:r>
            <a:r>
              <a:rPr lang="en-US" altLang="zh-TW" sz="2250" dirty="0"/>
              <a:t>:</a:t>
            </a:r>
            <a:endParaRPr lang="zh-TW" altLang="en-US" sz="2250" dirty="0"/>
          </a:p>
        </p:txBody>
      </p:sp>
      <p:sp>
        <p:nvSpPr>
          <p:cNvPr id="14" name="矩形 13"/>
          <p:cNvSpPr/>
          <p:nvPr/>
        </p:nvSpPr>
        <p:spPr>
          <a:xfrm>
            <a:off x="6437418" y="5352326"/>
            <a:ext cx="1713931" cy="4385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250" dirty="0"/>
              <a:t>192.168.2.61</a:t>
            </a:r>
            <a:endParaRPr lang="zh-TW" altLang="en-US" sz="2250" dirty="0"/>
          </a:p>
        </p:txBody>
      </p:sp>
      <p:sp>
        <p:nvSpPr>
          <p:cNvPr id="15" name="矩形 14"/>
          <p:cNvSpPr/>
          <p:nvPr/>
        </p:nvSpPr>
        <p:spPr>
          <a:xfrm>
            <a:off x="5571555" y="5352326"/>
            <a:ext cx="912429" cy="4385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250" dirty="0"/>
              <a:t>XP</a:t>
            </a:r>
            <a:r>
              <a:rPr lang="zh-TW" altLang="en-US" sz="2250" dirty="0"/>
              <a:t> IP </a:t>
            </a:r>
            <a:r>
              <a:rPr lang="en-US" altLang="zh-TW" sz="2250" dirty="0"/>
              <a:t>:</a:t>
            </a:r>
            <a:endParaRPr lang="zh-TW" altLang="en-US" sz="2250" dirty="0"/>
          </a:p>
        </p:txBody>
      </p:sp>
      <p:sp>
        <p:nvSpPr>
          <p:cNvPr id="16" name="向右箭號 15"/>
          <p:cNvSpPr/>
          <p:nvPr/>
        </p:nvSpPr>
        <p:spPr>
          <a:xfrm>
            <a:off x="3930253" y="3429292"/>
            <a:ext cx="961379" cy="352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/>
          <p:cNvSpPr/>
          <p:nvPr/>
        </p:nvSpPr>
        <p:spPr>
          <a:xfrm>
            <a:off x="114642" y="952511"/>
            <a:ext cx="46858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dirty="0"/>
              <a:t>請先啟動與登入你的測試環境</a:t>
            </a:r>
          </a:p>
        </p:txBody>
      </p:sp>
      <p:sp>
        <p:nvSpPr>
          <p:cNvPr id="17" name="爆炸 2 16"/>
          <p:cNvSpPr/>
          <p:nvPr/>
        </p:nvSpPr>
        <p:spPr>
          <a:xfrm>
            <a:off x="2636506" y="1194881"/>
            <a:ext cx="3129254" cy="16432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同學跟著做</a:t>
            </a:r>
            <a:r>
              <a:rPr lang="en-US" altLang="zh-TW" sz="2400" dirty="0"/>
              <a:t>!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-1028359" y="1570039"/>
            <a:ext cx="992579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dirty="0"/>
              <a:t>攻擊機器</a:t>
            </a:r>
            <a:endParaRPr lang="en-US" altLang="zh-TW" sz="1575" dirty="0"/>
          </a:p>
          <a:p>
            <a:r>
              <a:rPr lang="en-US" altLang="zh-TW" sz="1575" dirty="0"/>
              <a:t>Kali Linux</a:t>
            </a:r>
            <a:endParaRPr lang="zh-TW" altLang="en-US" sz="1575" dirty="0"/>
          </a:p>
        </p:txBody>
      </p:sp>
      <p:sp>
        <p:nvSpPr>
          <p:cNvPr id="19" name="矩形 18"/>
          <p:cNvSpPr/>
          <p:nvPr/>
        </p:nvSpPr>
        <p:spPr>
          <a:xfrm>
            <a:off x="7463606" y="1608807"/>
            <a:ext cx="1546257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dirty="0"/>
              <a:t>被攻擊的機器</a:t>
            </a:r>
            <a:endParaRPr lang="en-US" altLang="zh-TW" sz="1575" dirty="0"/>
          </a:p>
          <a:p>
            <a:r>
              <a:rPr lang="en-US" altLang="zh-TW" sz="1575" dirty="0"/>
              <a:t>Windows XP SP2</a:t>
            </a:r>
            <a:endParaRPr lang="zh-TW" altLang="en-US" sz="1575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150D7FA-36C6-4FF5-9A08-9749C8CE8C0D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A60D563-2AE5-47F5-89D1-6BC09DBC98E1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933B4D-324D-401E-B881-564715E9197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75684D-CB60-493B-8757-27C73E1C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82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0" y="1536497"/>
            <a:ext cx="7044643" cy="4282457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3914" y="963157"/>
            <a:ext cx="7319886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小小測驗</a:t>
            </a:r>
            <a:r>
              <a:rPr lang="en-US" altLang="zh-TW" sz="1875" b="1" dirty="0"/>
              <a:t>:</a:t>
            </a:r>
            <a:r>
              <a:rPr lang="zh-TW" altLang="en-US" sz="1875" b="1" dirty="0"/>
              <a:t>請問下列掃描結果顯示</a:t>
            </a:r>
            <a:r>
              <a:rPr lang="en-US" altLang="zh-TW" sz="1875" b="1" dirty="0"/>
              <a:t>192.168.1.32</a:t>
            </a:r>
            <a:r>
              <a:rPr lang="zh-TW" altLang="en-US" sz="1875" b="1" dirty="0"/>
              <a:t>的作業系統可能是甚麼</a:t>
            </a:r>
            <a:r>
              <a:rPr lang="en-US" altLang="zh-TW" sz="1875" b="1" dirty="0"/>
              <a:t>??</a:t>
            </a:r>
            <a:endParaRPr lang="zh-TW" altLang="en-US" sz="1875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875319" y="2332988"/>
            <a:ext cx="3626405" cy="9214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zh-TW" altLang="en-US" sz="1500" b="1" dirty="0">
                <a:solidFill>
                  <a:schemeClr val="bg1"/>
                </a:solidFill>
              </a:rPr>
              <a:t>範例</a:t>
            </a:r>
            <a:r>
              <a:rPr lang="en-US" altLang="zh-TW" sz="1500" b="1" dirty="0">
                <a:solidFill>
                  <a:schemeClr val="bg1"/>
                </a:solidFill>
              </a:rPr>
              <a:t>::</a:t>
            </a:r>
            <a:r>
              <a:rPr lang="zh-TW" altLang="en-US" sz="1500" b="1" dirty="0">
                <a:solidFill>
                  <a:schemeClr val="bg1"/>
                </a:solidFill>
              </a:rPr>
              <a:t>使用</a:t>
            </a:r>
            <a:r>
              <a:rPr lang="en-US" altLang="zh-TW" sz="1500" b="1" dirty="0" err="1">
                <a:solidFill>
                  <a:schemeClr val="bg1"/>
                </a:solidFill>
              </a:rPr>
              <a:t>nmap</a:t>
            </a:r>
            <a:r>
              <a:rPr lang="zh-TW" altLang="en-US" sz="1500" b="1" dirty="0">
                <a:solidFill>
                  <a:schemeClr val="bg1"/>
                </a:solidFill>
              </a:rPr>
              <a:t> 掃描某</a:t>
            </a:r>
            <a:r>
              <a:rPr lang="en-US" altLang="zh-TW" sz="1500" b="1" dirty="0">
                <a:solidFill>
                  <a:schemeClr val="bg1"/>
                </a:solidFill>
              </a:rPr>
              <a:t>IP</a:t>
            </a:r>
            <a:r>
              <a:rPr lang="zh-TW" altLang="en-US" sz="1500" b="1" dirty="0">
                <a:solidFill>
                  <a:schemeClr val="bg1"/>
                </a:solidFill>
              </a:rPr>
              <a:t>可能的作業系統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en-US" altLang="zh-TW" sz="2925" b="1" dirty="0" err="1">
                <a:solidFill>
                  <a:schemeClr val="bg1"/>
                </a:solidFill>
              </a:rPr>
              <a:t>nmap</a:t>
            </a:r>
            <a:r>
              <a:rPr lang="en-US" altLang="zh-TW" sz="2925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675" b="1" dirty="0">
              <a:solidFill>
                <a:schemeClr val="bg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692F72B-20DF-410C-B301-02EDEB4FAF42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AB97B8-C93A-4960-9662-63CAB0C26471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8DB070F-B4ED-43A4-85F7-0D77C11C6DE5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DBFFFB-E7B2-42AA-8CAA-E600FF01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88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0" y="1536497"/>
            <a:ext cx="7044643" cy="4282457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23914" y="963157"/>
            <a:ext cx="8802697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/>
              <a:t>小小測驗</a:t>
            </a:r>
            <a:r>
              <a:rPr lang="en-US" altLang="zh-TW" sz="2400" b="1" dirty="0"/>
              <a:t>:</a:t>
            </a:r>
            <a:r>
              <a:rPr lang="zh-TW" altLang="en-US" sz="2100" b="1" dirty="0"/>
              <a:t>請問下列掃描結果顯示</a:t>
            </a:r>
            <a:r>
              <a:rPr lang="en-US" altLang="zh-TW" sz="2100" b="1" dirty="0"/>
              <a:t>192.168.1.32</a:t>
            </a:r>
            <a:r>
              <a:rPr lang="zh-TW" altLang="en-US" sz="2100" b="1" dirty="0"/>
              <a:t>的作業系統</a:t>
            </a:r>
            <a:r>
              <a:rPr lang="zh-TW" altLang="en-US" sz="2100" b="1" dirty="0">
                <a:solidFill>
                  <a:schemeClr val="bg1"/>
                </a:solidFill>
              </a:rPr>
              <a:t>可能是</a:t>
            </a:r>
            <a:r>
              <a:rPr lang="zh-TW" altLang="en-US" sz="2100" b="1" dirty="0"/>
              <a:t>甚麼</a:t>
            </a:r>
            <a:r>
              <a:rPr lang="en-US" altLang="zh-TW" sz="2100" b="1" dirty="0"/>
              <a:t>??</a:t>
            </a:r>
            <a:endParaRPr lang="zh-TW" altLang="en-US" sz="2100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875319" y="2332988"/>
            <a:ext cx="3626405" cy="9214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zh-TW" altLang="en-US" sz="1500" b="1" dirty="0">
                <a:solidFill>
                  <a:schemeClr val="bg1"/>
                </a:solidFill>
              </a:rPr>
              <a:t>範例</a:t>
            </a:r>
            <a:r>
              <a:rPr lang="en-US" altLang="zh-TW" sz="1500" b="1" dirty="0">
                <a:solidFill>
                  <a:schemeClr val="bg1"/>
                </a:solidFill>
              </a:rPr>
              <a:t>::</a:t>
            </a:r>
            <a:r>
              <a:rPr lang="zh-TW" altLang="en-US" sz="1500" b="1" dirty="0">
                <a:solidFill>
                  <a:schemeClr val="bg1"/>
                </a:solidFill>
              </a:rPr>
              <a:t>使用</a:t>
            </a:r>
            <a:r>
              <a:rPr lang="en-US" altLang="zh-TW" sz="1500" b="1" dirty="0" err="1">
                <a:solidFill>
                  <a:schemeClr val="bg1"/>
                </a:solidFill>
              </a:rPr>
              <a:t>nmap</a:t>
            </a:r>
            <a:r>
              <a:rPr lang="zh-TW" altLang="en-US" sz="1500" b="1" dirty="0">
                <a:solidFill>
                  <a:schemeClr val="bg1"/>
                </a:solidFill>
              </a:rPr>
              <a:t> 掃描某</a:t>
            </a:r>
            <a:r>
              <a:rPr lang="en-US" altLang="zh-TW" sz="1500" b="1" dirty="0">
                <a:solidFill>
                  <a:schemeClr val="bg1"/>
                </a:solidFill>
              </a:rPr>
              <a:t>IP</a:t>
            </a:r>
            <a:r>
              <a:rPr lang="zh-TW" altLang="en-US" sz="1500" b="1" dirty="0">
                <a:solidFill>
                  <a:schemeClr val="bg1"/>
                </a:solidFill>
              </a:rPr>
              <a:t>可能的作業系統</a:t>
            </a:r>
            <a:endParaRPr lang="en-US" altLang="zh-TW" sz="1500" b="1" dirty="0">
              <a:solidFill>
                <a:schemeClr val="bg1"/>
              </a:solidFill>
            </a:endParaRPr>
          </a:p>
          <a:p>
            <a:endParaRPr lang="en-US" altLang="zh-TW" sz="1500" b="1" dirty="0">
              <a:solidFill>
                <a:schemeClr val="bg1"/>
              </a:solidFill>
            </a:endParaRPr>
          </a:p>
          <a:p>
            <a:r>
              <a:rPr lang="en-US" altLang="zh-TW" sz="2925" b="1" dirty="0" err="1">
                <a:solidFill>
                  <a:schemeClr val="bg1"/>
                </a:solidFill>
              </a:rPr>
              <a:t>nmap</a:t>
            </a:r>
            <a:r>
              <a:rPr lang="en-US" altLang="zh-TW" sz="2925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675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4974" y="3538668"/>
            <a:ext cx="7364627" cy="12418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向右箭號 2"/>
          <p:cNvSpPr/>
          <p:nvPr/>
        </p:nvSpPr>
        <p:spPr>
          <a:xfrm>
            <a:off x="-1029447" y="3356449"/>
            <a:ext cx="679622" cy="642551"/>
          </a:xfrm>
          <a:prstGeom prst="rightArrow">
            <a:avLst>
              <a:gd name="adj1" fmla="val 50000"/>
              <a:gd name="adj2" fmla="val 4807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B510C3D-6EC7-4901-85B5-D814461DE0BD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4B82ED0-D731-4580-9A84-AB14F7D83F9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87D9BDD-8A79-4FE6-8997-83077E452A62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3C26FDD-CA47-40A8-95AA-A9F3FCB6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51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6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4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405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1DB88E-A320-45AB-9055-6A90E5A6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60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課程宗旨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/>
              <a:t>教授學生系統安全與滲透測試的基本觀念</a:t>
            </a:r>
            <a:endParaRPr lang="en-US" altLang="zh-TW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/>
              <a:t>課程將實際以</a:t>
            </a:r>
            <a:r>
              <a:rPr lang="en-US" altLang="zh-TW" b="1" dirty="0"/>
              <a:t>kali </a:t>
            </a:r>
            <a:r>
              <a:rPr lang="en-US" altLang="zh-TW" b="1" dirty="0" err="1"/>
              <a:t>linux</a:t>
            </a:r>
            <a:r>
              <a:rPr lang="zh-TW" altLang="en-US" b="1" dirty="0"/>
              <a:t>平台上的</a:t>
            </a:r>
            <a:r>
              <a:rPr lang="en-US" altLang="zh-TW" b="1" dirty="0" err="1"/>
              <a:t>nmap</a:t>
            </a:r>
            <a:r>
              <a:rPr lang="en-US" altLang="zh-TW" b="1" dirty="0"/>
              <a:t> </a:t>
            </a:r>
            <a:r>
              <a:rPr lang="zh-TW" altLang="en-US" b="1" dirty="0"/>
              <a:t>及</a:t>
            </a:r>
            <a:r>
              <a:rPr lang="en-US" altLang="zh-TW" b="1" dirty="0" err="1"/>
              <a:t>metasploit</a:t>
            </a:r>
            <a:r>
              <a:rPr lang="zh-TW" altLang="en-US" b="1" dirty="0"/>
              <a:t>針對</a:t>
            </a:r>
            <a:r>
              <a:rPr lang="en-US" altLang="zh-TW" b="1" dirty="0"/>
              <a:t>windows</a:t>
            </a:r>
            <a:r>
              <a:rPr lang="zh-TW" altLang="en-US" b="1" dirty="0"/>
              <a:t>系統進行攻擊測試</a:t>
            </a:r>
            <a:endParaRPr lang="en-US" altLang="zh-TW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/>
              <a:t>課程更將介紹如何使用</a:t>
            </a:r>
            <a:r>
              <a:rPr lang="en-US" altLang="zh-TW" b="1" dirty="0"/>
              <a:t>windows</a:t>
            </a:r>
            <a:r>
              <a:rPr lang="zh-TW" altLang="en-US" b="1" dirty="0"/>
              <a:t>系統的工具進行防禦。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B6C047D-AA74-4DD1-AA82-BED34E747CCA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A46476-08A6-4C56-8A17-273D6DDB5670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A225A1C-E3E3-4B89-ADDB-4BB714C85A39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A3214D-D7E2-44AE-9214-570F54A4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8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6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4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405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使用</a:t>
            </a:r>
            <a:r>
              <a:rPr lang="en-US" altLang="zh-TW" sz="4050" dirty="0" err="1">
                <a:solidFill>
                  <a:srgbClr val="FFFF00"/>
                </a:solidFill>
                <a:latin typeface="Blackadder ITC" panose="04020505051007020D02" pitchFamily="82" charset="0"/>
              </a:rPr>
              <a:t>Namp</a:t>
            </a:r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神器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2A15CE-BF17-4BF8-A759-1D825B5A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41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265731" y="2193204"/>
            <a:ext cx="8695661" cy="3680889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188153" y="1721112"/>
            <a:ext cx="8850815" cy="4364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000" dirty="0" err="1"/>
              <a:t>nmap</a:t>
            </a:r>
            <a:r>
              <a:rPr lang="en-US" altLang="zh-TW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3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 0-65535 </a:t>
            </a:r>
            <a:r>
              <a:rPr lang="zh-TW" altLang="en-US" sz="3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000" dirty="0">
                <a:solidFill>
                  <a:srgbClr val="FF0000"/>
                </a:solidFill>
              </a:rPr>
              <a:t>&lt;XP</a:t>
            </a:r>
            <a:r>
              <a:rPr lang="zh-TW" altLang="en-US" sz="3000" dirty="0">
                <a:solidFill>
                  <a:srgbClr val="FF0000"/>
                </a:solidFill>
              </a:rPr>
              <a:t>的 </a:t>
            </a:r>
            <a:r>
              <a:rPr lang="en-US" altLang="zh-TW" sz="3000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4" name="矩形 3"/>
          <p:cNvSpPr/>
          <p:nvPr/>
        </p:nvSpPr>
        <p:spPr>
          <a:xfrm>
            <a:off x="1594024" y="2803438"/>
            <a:ext cx="3342503" cy="3830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188153" y="3260640"/>
            <a:ext cx="7022015" cy="24219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/>
          <p:cNvSpPr/>
          <p:nvPr/>
        </p:nvSpPr>
        <p:spPr>
          <a:xfrm>
            <a:off x="5459291" y="2553799"/>
            <a:ext cx="133882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你下的指令</a:t>
            </a:r>
          </a:p>
        </p:txBody>
      </p:sp>
      <p:sp>
        <p:nvSpPr>
          <p:cNvPr id="9" name="向右箭號 8"/>
          <p:cNvSpPr/>
          <p:nvPr/>
        </p:nvSpPr>
        <p:spPr>
          <a:xfrm rot="9709649">
            <a:off x="4978575" y="2760902"/>
            <a:ext cx="438665" cy="339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188153" y="995319"/>
            <a:ext cx="532913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接著做         </a:t>
            </a:r>
            <a:endParaRPr lang="en-US" altLang="zh-TW" sz="1350" dirty="0"/>
          </a:p>
          <a:p>
            <a:r>
              <a:rPr lang="zh-TW" altLang="en-US" sz="2400" dirty="0"/>
              <a:t>服務掃描     </a:t>
            </a:r>
            <a:r>
              <a:rPr lang="en-US" altLang="zh-TW" sz="2400" dirty="0"/>
              <a:t>Port Scan    </a:t>
            </a:r>
            <a:r>
              <a:rPr lang="zh-TW" altLang="en-US" sz="2400" dirty="0"/>
              <a:t>埠口掃描</a:t>
            </a:r>
          </a:p>
        </p:txBody>
      </p:sp>
      <p:sp>
        <p:nvSpPr>
          <p:cNvPr id="13" name="爆炸 2 12"/>
          <p:cNvSpPr/>
          <p:nvPr/>
        </p:nvSpPr>
        <p:spPr>
          <a:xfrm>
            <a:off x="5384553" y="963570"/>
            <a:ext cx="3370234" cy="156437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同學跟著做</a:t>
            </a:r>
            <a:r>
              <a:rPr lang="en-US" altLang="zh-TW" sz="2700" dirty="0"/>
              <a:t>!</a:t>
            </a:r>
            <a:endParaRPr lang="zh-TW" altLang="en-US" sz="2700" dirty="0"/>
          </a:p>
        </p:txBody>
      </p:sp>
      <p:sp>
        <p:nvSpPr>
          <p:cNvPr id="14" name="矩形 13"/>
          <p:cNvSpPr/>
          <p:nvPr/>
        </p:nvSpPr>
        <p:spPr>
          <a:xfrm>
            <a:off x="4453056" y="4230586"/>
            <a:ext cx="2781531" cy="715581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4050" dirty="0">
                <a:solidFill>
                  <a:schemeClr val="bg1"/>
                </a:solidFill>
              </a:rPr>
              <a:t>掃描的結果</a:t>
            </a:r>
          </a:p>
        </p:txBody>
      </p:sp>
      <p:sp>
        <p:nvSpPr>
          <p:cNvPr id="12" name="向右箭號 11"/>
          <p:cNvSpPr/>
          <p:nvPr/>
        </p:nvSpPr>
        <p:spPr>
          <a:xfrm rot="10510346">
            <a:off x="3289759" y="4325312"/>
            <a:ext cx="874634" cy="618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F65E63D-CAFB-4861-B60C-ECF5913B8F51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6B90C97-5954-49C3-9725-5FBF4D46A0B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205CBC9-BB0F-4C41-8013-CB8A744CEF78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C21369-6DCF-462D-8625-0A8583B6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1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175797" y="1862552"/>
            <a:ext cx="5659016" cy="239547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64585" y="1047847"/>
            <a:ext cx="8850815" cy="605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50" dirty="0"/>
              <a:t>來了解得到的結果</a:t>
            </a:r>
            <a:endParaRPr lang="en-US" altLang="zh-TW" sz="405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75798" y="4560361"/>
          <a:ext cx="4655695" cy="1337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Port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說明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135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RPC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Remote Procedure Call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000" dirty="0"/>
                        <a:t>遠端程式呼叫）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139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NetBIOS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網路基本輸入輸出系統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445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 file sharing 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(Windows shares) (</a:t>
                      </a:r>
                      <a:r>
                        <a:rPr lang="zh-TW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網路芳鄰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此次體驗營就是要攻擊這個服務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「網路芳鄰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48" y="1370703"/>
            <a:ext cx="3648552" cy="294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820684" y="946599"/>
            <a:ext cx="1338828" cy="4385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2250" dirty="0"/>
              <a:t>網路芳鄰</a:t>
            </a:r>
          </a:p>
        </p:txBody>
      </p:sp>
      <p:sp>
        <p:nvSpPr>
          <p:cNvPr id="10" name="矩形 9"/>
          <p:cNvSpPr/>
          <p:nvPr/>
        </p:nvSpPr>
        <p:spPr>
          <a:xfrm>
            <a:off x="6145980" y="950902"/>
            <a:ext cx="721672" cy="4385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250" dirty="0"/>
              <a:t>SMB</a:t>
            </a:r>
            <a:endParaRPr lang="zh-TW" altLang="en-US" sz="2250" dirty="0"/>
          </a:p>
        </p:txBody>
      </p:sp>
      <p:sp>
        <p:nvSpPr>
          <p:cNvPr id="4" name="向右箭號 3"/>
          <p:cNvSpPr/>
          <p:nvPr/>
        </p:nvSpPr>
        <p:spPr>
          <a:xfrm>
            <a:off x="4565821" y="5331940"/>
            <a:ext cx="531341" cy="4973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/>
          <p:cNvSpPr/>
          <p:nvPr/>
        </p:nvSpPr>
        <p:spPr>
          <a:xfrm>
            <a:off x="5198754" y="5384413"/>
            <a:ext cx="3717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</a:t>
            </a:r>
            <a:r>
              <a:rPr lang="en-US" altLang="zh-TW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zh-TW" altLang="en-US" sz="2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系統的</a:t>
            </a:r>
            <a:r>
              <a:rPr lang="en-US" altLang="zh-TW" sz="2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網路芳鄰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5277325" y="2430863"/>
            <a:ext cx="3565888" cy="827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100" dirty="0"/>
              <a:t>你的畫面不會和這個一樣的</a:t>
            </a:r>
            <a:endParaRPr lang="en-US" altLang="zh-TW" sz="2100" dirty="0"/>
          </a:p>
          <a:p>
            <a:pPr marL="0" indent="0">
              <a:buNone/>
            </a:pPr>
            <a:r>
              <a:rPr lang="zh-TW" altLang="en-US" sz="1800" dirty="0"/>
              <a:t>確定你的</a:t>
            </a:r>
            <a:r>
              <a:rPr lang="en-US" altLang="zh-TW" sz="1800" dirty="0"/>
              <a:t>Window</a:t>
            </a:r>
            <a:r>
              <a:rPr lang="zh-TW" altLang="en-US" sz="1800" dirty="0"/>
              <a:t>網路芳鄰即可</a:t>
            </a:r>
          </a:p>
          <a:p>
            <a:pPr marL="0" indent="0">
              <a:buNone/>
            </a:pPr>
            <a:endParaRPr lang="en-US" altLang="zh-TW" sz="2100" dirty="0"/>
          </a:p>
        </p:txBody>
      </p:sp>
      <p:sp>
        <p:nvSpPr>
          <p:cNvPr id="12" name="向右箭號 11"/>
          <p:cNvSpPr/>
          <p:nvPr/>
        </p:nvSpPr>
        <p:spPr>
          <a:xfrm rot="16200000">
            <a:off x="6652601" y="3966490"/>
            <a:ext cx="948321" cy="14272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9398B61-3331-4A13-9240-F5013243CC32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CCE8AA1-C056-4FC9-84F9-1A206CF2B2AF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563D70-F807-4663-8A5A-774A6578D78E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4861FC-BA20-4454-91D2-DF876E06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72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000" dirty="0">
                <a:solidFill>
                  <a:srgbClr val="FFFF00"/>
                </a:solidFill>
                <a:latin typeface="Blackadder ITC" panose="04020505051007020D02" pitchFamily="82" charset="0"/>
              </a:rPr>
              <a:t>2</a:t>
            </a:r>
          </a:p>
          <a:p>
            <a:pPr algn="ctr"/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1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有許多</a:t>
            </a:r>
            <a:r>
              <a:rPr lang="zh-TW" altLang="en-US" sz="2100" dirty="0">
                <a:solidFill>
                  <a:schemeClr val="bg1"/>
                </a:solidFill>
                <a:latin typeface="Blackadder ITC" panose="04020505051007020D02" pitchFamily="82" charset="0"/>
              </a:rPr>
              <a:t>漏洞掃描的技術</a:t>
            </a:r>
            <a:endParaRPr lang="en-US" altLang="zh-TW" sz="2100" dirty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本次體驗營使用</a:t>
            </a:r>
            <a:endParaRPr lang="en-US" altLang="zh-TW" sz="2100" dirty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US" altLang="zh-TW" sz="2100" dirty="0" err="1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sz="2100" dirty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sz="2100" dirty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的</a:t>
            </a:r>
            <a:r>
              <a:rPr lang="zh-TW" altLang="en-US" sz="2100" dirty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r>
              <a:rPr lang="zh-TW" altLang="en-US" sz="21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lang="en-US" altLang="zh-TW" sz="21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699" y="1038418"/>
            <a:ext cx="8076685" cy="994172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此體驗營使用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來進行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漏洞掃描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</a:br>
            <a:r>
              <a:rPr lang="en-US" altLang="zh-TW" dirty="0" err="1"/>
              <a:t>Nmap</a:t>
            </a:r>
            <a:r>
              <a:rPr lang="en-US" altLang="zh-TW" dirty="0"/>
              <a:t> Scripting Engine (NSE)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99" r="30926" b="10001"/>
          <a:stretch/>
        </p:blipFill>
        <p:spPr>
          <a:xfrm>
            <a:off x="214699" y="2404619"/>
            <a:ext cx="3402617" cy="2222673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3141" y="2032590"/>
            <a:ext cx="3798476" cy="415498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chemeClr val="bg1"/>
                </a:solidFill>
              </a:rPr>
              <a:t>https://nmap.org/book/nse.html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7316" y="2395144"/>
            <a:ext cx="552668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網路發掘功能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系統偵測判別功能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可自行撰寫檢測腳本、使用網路上提供之安全腳本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365588" y="4276009"/>
            <a:ext cx="2793352" cy="351284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</a:t>
            </a:r>
          </a:p>
        </p:txBody>
      </p:sp>
      <p:sp>
        <p:nvSpPr>
          <p:cNvPr id="7" name="矩形 6"/>
          <p:cNvSpPr/>
          <p:nvPr/>
        </p:nvSpPr>
        <p:spPr>
          <a:xfrm>
            <a:off x="2365588" y="4600427"/>
            <a:ext cx="642718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nmap 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script-</a:t>
            </a:r>
            <a:r>
              <a:rPr lang="en-US" altLang="zh-TW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args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YYYYYY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&lt;XP IP&gt;</a:t>
            </a:r>
          </a:p>
        </p:txBody>
      </p:sp>
      <p:sp>
        <p:nvSpPr>
          <p:cNvPr id="8" name="矩形 7"/>
          <p:cNvSpPr/>
          <p:nvPr/>
        </p:nvSpPr>
        <p:spPr>
          <a:xfrm>
            <a:off x="3209925" y="4946080"/>
            <a:ext cx="1485900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3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4797212" y="4960555"/>
            <a:ext cx="2537038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3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指令所使用的參數</a:t>
            </a:r>
            <a:endParaRPr lang="zh-TW" altLang="en-US" sz="135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7B569C0-6542-49D5-A215-47B3E93D8661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D93F452-5AC7-4507-82D1-8C5B606B7B7E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7C7A98A-1DC5-4ADC-B635-C64CADED64D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40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094" y="976666"/>
            <a:ext cx="7886700" cy="71051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/>
              <a:t>打開瀏覽器輸入</a:t>
            </a:r>
            <a:r>
              <a:rPr lang="en-US" altLang="zh-TW" sz="2700" dirty="0"/>
              <a:t>https://nmap.org/nsedoc/categories/exploit.html</a:t>
            </a:r>
            <a:endParaRPr lang="zh-TW" altLang="en-US" sz="27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09" r="3854"/>
          <a:stretch/>
        </p:blipFill>
        <p:spPr>
          <a:xfrm>
            <a:off x="256403" y="1792249"/>
            <a:ext cx="5792735" cy="305105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71" y="1792249"/>
            <a:ext cx="2066809" cy="420850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148531" y="3466589"/>
            <a:ext cx="525162" cy="40159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3479926" y="4843306"/>
            <a:ext cx="1757795" cy="444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2723121" y="5190357"/>
            <a:ext cx="722870" cy="3830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5271655" y="4343919"/>
            <a:ext cx="3470704" cy="6729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dirty="0"/>
              <a:t>檢察系統是否有漏洞的</a:t>
            </a:r>
            <a:r>
              <a:rPr lang="en-US" altLang="zh-TW" sz="2100" dirty="0"/>
              <a:t>NSE!</a:t>
            </a:r>
          </a:p>
          <a:p>
            <a:pPr algn="ctr"/>
            <a:r>
              <a:rPr lang="zh-TW" altLang="en-US" sz="2100" dirty="0"/>
              <a:t>點進去看看</a:t>
            </a:r>
          </a:p>
        </p:txBody>
      </p:sp>
      <p:sp>
        <p:nvSpPr>
          <p:cNvPr id="13" name="爆炸 2 12"/>
          <p:cNvSpPr/>
          <p:nvPr/>
        </p:nvSpPr>
        <p:spPr>
          <a:xfrm>
            <a:off x="5524338" y="2352061"/>
            <a:ext cx="3370234" cy="156437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同學跟著做</a:t>
            </a:r>
            <a:r>
              <a:rPr lang="en-US" altLang="zh-TW" sz="2700" dirty="0"/>
              <a:t>!</a:t>
            </a:r>
            <a:endParaRPr lang="zh-TW" altLang="en-US" sz="27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446EB4F-B8AA-4FF5-AD42-D22E35F09885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6111F0-1F66-47E1-AC86-EC6599D689B9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5D6EB9B-DDDC-44D9-9C57-2E8B50E6D24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182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807" y="1085851"/>
            <a:ext cx="8577134" cy="46955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b="1" dirty="0"/>
              <a:t>好多的</a:t>
            </a:r>
            <a:r>
              <a:rPr lang="en-US" altLang="zh-TW" b="1" dirty="0" err="1"/>
              <a:t>nse</a:t>
            </a:r>
            <a:r>
              <a:rPr lang="en-US" altLang="zh-TW" b="1" dirty="0">
                <a:sym typeface="Wingdings" panose="05000000000000000000" pitchFamily="2" charset="2"/>
              </a:rPr>
              <a:t></a:t>
            </a:r>
            <a:r>
              <a:rPr lang="zh-TW" altLang="en-US" b="1" dirty="0">
                <a:sym typeface="Wingdings" panose="05000000000000000000" pitchFamily="2" charset="2"/>
              </a:rPr>
              <a:t>找</a:t>
            </a:r>
            <a:r>
              <a:rPr lang="en-US" altLang="zh-TW" b="1" dirty="0" err="1">
                <a:sym typeface="Wingdings" panose="05000000000000000000" pitchFamily="2" charset="2"/>
              </a:rPr>
              <a:t>smb</a:t>
            </a:r>
            <a:r>
              <a:rPr lang="en-US" altLang="zh-TW" b="1" dirty="0">
                <a:sym typeface="Wingdings" panose="05000000000000000000" pitchFamily="2" charset="2"/>
              </a:rPr>
              <a:t>……</a:t>
            </a:r>
            <a:r>
              <a:rPr lang="zh-TW" altLang="en-US" b="1" dirty="0">
                <a:sym typeface="Wingdings" panose="05000000000000000000" pitchFamily="2" charset="2"/>
              </a:rPr>
              <a:t>找到後再點進去看怎麼用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1" t="9161" r="3444" b="14166"/>
          <a:stretch/>
        </p:blipFill>
        <p:spPr>
          <a:xfrm>
            <a:off x="407774" y="1870504"/>
            <a:ext cx="5944879" cy="375027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-117389" y="3445990"/>
            <a:ext cx="525162" cy="40159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62" y="1927569"/>
            <a:ext cx="7545887" cy="34384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773" y="2286000"/>
            <a:ext cx="935252" cy="256222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680EB22-FF44-4A73-B665-988F86089D9E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D4854-EEC7-41F1-83D0-0E531B22A9E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43156F-7C18-41EC-B69B-48A14EC4448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8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74239" y="857250"/>
            <a:ext cx="7269762" cy="6694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zh-TW" sz="1350" dirty="0"/>
          </a:p>
          <a:p>
            <a:r>
              <a:rPr lang="zh-TW" altLang="en-US" sz="2400" dirty="0"/>
              <a:t>nmap 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smb-vuln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-ms08-067.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-p445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TW" sz="2400" dirty="0">
                <a:solidFill>
                  <a:srgbClr val="FF0000"/>
                </a:solidFill>
              </a:rPr>
              <a:t>&lt;XP IP&gt;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6004" r="7734"/>
          <a:stretch/>
        </p:blipFill>
        <p:spPr>
          <a:xfrm>
            <a:off x="3328469" y="1715222"/>
            <a:ext cx="3434282" cy="746350"/>
          </a:xfrm>
          <a:prstGeom prst="rect">
            <a:avLst/>
          </a:prstGeom>
        </p:spPr>
      </p:pic>
      <p:sp>
        <p:nvSpPr>
          <p:cNvPr id="8" name="剪去對角線角落矩形 7"/>
          <p:cNvSpPr/>
          <p:nvPr/>
        </p:nvSpPr>
        <p:spPr>
          <a:xfrm>
            <a:off x="0" y="857251"/>
            <a:ext cx="1874238" cy="650810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000" dirty="0"/>
              <a:t>執行看看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0444" y="1715222"/>
            <a:ext cx="3015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第一種漏洞確認方式：</a:t>
            </a:r>
            <a:endParaRPr lang="en-US" altLang="zh-TW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2" y="2360964"/>
            <a:ext cx="6470258" cy="35931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66920" y="3443958"/>
            <a:ext cx="1788857" cy="6694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875" dirty="0"/>
              <a:t>確定此</a:t>
            </a:r>
            <a:r>
              <a:rPr lang="en-US" altLang="zh-TW" sz="1875" dirty="0"/>
              <a:t>IP</a:t>
            </a:r>
            <a:r>
              <a:rPr lang="zh-TW" altLang="en-US" sz="1875" dirty="0"/>
              <a:t>具有</a:t>
            </a:r>
            <a:r>
              <a:rPr lang="en-US" altLang="zh-TW" sz="1875" dirty="0"/>
              <a:t>ms08_067</a:t>
            </a:r>
            <a:r>
              <a:rPr lang="zh-TW" altLang="en-US" sz="1875" dirty="0"/>
              <a:t>漏洞。</a:t>
            </a:r>
          </a:p>
        </p:txBody>
      </p:sp>
      <p:cxnSp>
        <p:nvCxnSpPr>
          <p:cNvPr id="12" name="直線單箭頭接點 11"/>
          <p:cNvCxnSpPr>
            <a:endCxn id="11" idx="1"/>
          </p:cNvCxnSpPr>
          <p:nvPr/>
        </p:nvCxnSpPr>
        <p:spPr>
          <a:xfrm flipV="1">
            <a:off x="1874238" y="3778665"/>
            <a:ext cx="5292682" cy="574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066800" y="2714625"/>
            <a:ext cx="3276600" cy="2571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69620D-CCF2-4DF8-922E-3A1556A61ED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E4D088-D6F1-4D6E-9C27-7E00AFDB8FF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06833E-0325-42DA-8A7A-E78D94105A98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58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9984" r="1938" b="5766"/>
          <a:stretch/>
        </p:blipFill>
        <p:spPr>
          <a:xfrm>
            <a:off x="239412" y="1847850"/>
            <a:ext cx="6780514" cy="40546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66920" y="3443958"/>
            <a:ext cx="1788857" cy="6694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875" dirty="0"/>
              <a:t>確定此</a:t>
            </a:r>
            <a:r>
              <a:rPr lang="en-US" altLang="zh-TW" sz="1875" dirty="0"/>
              <a:t>IP</a:t>
            </a:r>
            <a:r>
              <a:rPr lang="zh-TW" altLang="en-US" sz="1875" dirty="0"/>
              <a:t>具有</a:t>
            </a:r>
            <a:r>
              <a:rPr lang="en-US" altLang="zh-TW" sz="1875" dirty="0"/>
              <a:t>ms08_067</a:t>
            </a:r>
            <a:r>
              <a:rPr lang="zh-TW" altLang="en-US" sz="1875" dirty="0"/>
              <a:t>漏洞。</a:t>
            </a:r>
          </a:p>
        </p:txBody>
      </p:sp>
      <p:cxnSp>
        <p:nvCxnSpPr>
          <p:cNvPr id="8" name="直線單箭頭接點 7"/>
          <p:cNvCxnSpPr>
            <a:endCxn id="7" idx="1"/>
          </p:cNvCxnSpPr>
          <p:nvPr/>
        </p:nvCxnSpPr>
        <p:spPr>
          <a:xfrm>
            <a:off x="1723769" y="3571103"/>
            <a:ext cx="5443151" cy="20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0644" y="1345697"/>
            <a:ext cx="849192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nmap 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</a:t>
            </a:r>
            <a:r>
              <a:rPr lang="en-US" altLang="zh-TW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&lt;XP IP&gt;</a:t>
            </a:r>
          </a:p>
        </p:txBody>
      </p:sp>
      <p:sp>
        <p:nvSpPr>
          <p:cNvPr id="6" name="爆炸 2 5"/>
          <p:cNvSpPr/>
          <p:nvPr/>
        </p:nvSpPr>
        <p:spPr>
          <a:xfrm>
            <a:off x="5116343" y="935281"/>
            <a:ext cx="3954161" cy="199561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同學跟著做</a:t>
            </a:r>
            <a:r>
              <a:rPr lang="en-US" altLang="zh-TW" sz="4050" dirty="0"/>
              <a:t>!</a:t>
            </a:r>
            <a:endParaRPr lang="zh-TW" altLang="en-US" sz="4050" dirty="0"/>
          </a:p>
        </p:txBody>
      </p:sp>
      <p:sp>
        <p:nvSpPr>
          <p:cNvPr id="9" name="矩形 8"/>
          <p:cNvSpPr/>
          <p:nvPr/>
        </p:nvSpPr>
        <p:spPr>
          <a:xfrm>
            <a:off x="166169" y="907116"/>
            <a:ext cx="332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第二種漏洞確認方式：</a:t>
            </a:r>
            <a:endParaRPr lang="en-US" altLang="zh-TW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C7BF94D-071A-4030-849A-2A29DA6C845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4C708D-9735-4629-9AB6-B24DA6BC774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D6E0021-531B-494E-BC5A-E3D55BE59BC3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661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132508" y="1366576"/>
            <a:ext cx="25635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smb-check-vulns</a:t>
            </a:r>
            <a:r>
              <a:rPr lang="en-US" altLang="zh-TW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1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100" dirty="0"/>
          </a:p>
        </p:txBody>
      </p:sp>
      <p:sp>
        <p:nvSpPr>
          <p:cNvPr id="3" name="矩形 2"/>
          <p:cNvSpPr/>
          <p:nvPr/>
        </p:nvSpPr>
        <p:spPr>
          <a:xfrm>
            <a:off x="-827323" y="7248182"/>
            <a:ext cx="184731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endParaRPr lang="zh-TW" altLang="en-US" sz="21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66"/>
          <a:stretch/>
        </p:blipFill>
        <p:spPr>
          <a:xfrm>
            <a:off x="5800725" y="982252"/>
            <a:ext cx="2841551" cy="49137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4448" y="953701"/>
            <a:ext cx="40879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/>
              <a:t>NSE(</a:t>
            </a:r>
            <a:r>
              <a:rPr lang="en-US" altLang="zh-TW" sz="3000" dirty="0" err="1"/>
              <a:t>Nmap</a:t>
            </a:r>
            <a:r>
              <a:rPr lang="en-US" altLang="zh-TW" sz="3000" dirty="0"/>
              <a:t> Script Engine)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16" y="3306512"/>
            <a:ext cx="4566184" cy="2522787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162615" y="1640952"/>
            <a:ext cx="5506276" cy="18205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提供你執行腳本程式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環境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是使用</a:t>
            </a:r>
            <a:r>
              <a:rPr lang="en-US" alt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LUA</a:t>
            </a:r>
            <a:r>
              <a: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開發的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不同版本會有新增與刪除狀況</a:t>
            </a:r>
            <a:endParaRPr lang="en-US" altLang="zh-TW" sz="1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</a:t>
            </a: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支援的</a:t>
            </a: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是smb-check-vulns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可以一次找相關漏洞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！新版的</a:t>
            </a:r>
            <a:r>
              <a:rPr lang="en-US" altLang="zh-TW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已經取消這個</a:t>
            </a:r>
            <a:r>
              <a:rPr lang="zh-TW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(script)!</a:t>
            </a:r>
            <a:endParaRPr lang="zh-TW" altLang="en-US" sz="1800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851467" y="1219158"/>
            <a:ext cx="1323975" cy="150495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ＮＥＸＴ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45CE289-CEAA-4B37-AB6C-79C5A26517A9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7E630-B600-433D-97BA-B790BF8808D4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AFD507-CB42-4AFB-91D2-5872D739AE6E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7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4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</a:p>
          <a:p>
            <a:pPr algn="ctr"/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Testing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538943-E324-49DD-AE44-ECD40CF8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47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866" y="2277236"/>
            <a:ext cx="5080172" cy="313256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新版的</a:t>
            </a:r>
            <a:r>
              <a:rPr lang="en-US" altLang="zh-TW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已經取消這個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(script)!</a:t>
            </a:r>
            <a:endParaRPr lang="zh-TW" altLang="en-US" sz="21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12867" y="1626185"/>
            <a:ext cx="849192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nmap 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script=smb-check-vulns  </a:t>
            </a:r>
            <a:r>
              <a:rPr lang="en-US" altLang="zh-TW" sz="2400" dirty="0">
                <a:solidFill>
                  <a:srgbClr val="FF0000"/>
                </a:solidFill>
              </a:rPr>
              <a:t>&lt;XP 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839191" y="3268189"/>
            <a:ext cx="4171260" cy="31325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找找看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(Googling)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找個替代方案</a:t>
            </a:r>
            <a:endParaRPr lang="zh-TW" altLang="en-US" sz="21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4139" y="2266144"/>
            <a:ext cx="25635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smb-check-vulns</a:t>
            </a:r>
            <a:r>
              <a:rPr lang="en-US" altLang="zh-TW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1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100" dirty="0"/>
          </a:p>
        </p:txBody>
      </p:sp>
      <p:sp>
        <p:nvSpPr>
          <p:cNvPr id="3" name="矩形 2"/>
          <p:cNvSpPr/>
          <p:nvPr/>
        </p:nvSpPr>
        <p:spPr>
          <a:xfrm>
            <a:off x="292696" y="1158724"/>
            <a:ext cx="7919156" cy="41549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支援的</a:t>
            </a:r>
            <a:r>
              <a:rPr lang="en-US" altLang="zh-TW" sz="21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TW" altLang="en-US" sz="2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smb-check-vulns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1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可以一次找相關漏洞</a:t>
            </a:r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2" y="3179211"/>
            <a:ext cx="4100513" cy="18502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47284" r="35089" b="22522"/>
          <a:stretch/>
        </p:blipFill>
        <p:spPr>
          <a:xfrm>
            <a:off x="4181765" y="4286440"/>
            <a:ext cx="4642476" cy="1448036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10800000">
            <a:off x="3693907" y="3184285"/>
            <a:ext cx="1066157" cy="4555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圓角矩形 8"/>
          <p:cNvSpPr/>
          <p:nvPr/>
        </p:nvSpPr>
        <p:spPr>
          <a:xfrm>
            <a:off x="150340" y="4139165"/>
            <a:ext cx="3657600" cy="2209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文字方塊 10"/>
          <p:cNvSpPr txBox="1"/>
          <p:nvPr/>
        </p:nvSpPr>
        <p:spPr>
          <a:xfrm>
            <a:off x="4226985" y="5804543"/>
            <a:ext cx="380731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25" dirty="0"/>
              <a:t>Ref: https://security.stackexchange.com/questions/119827/missing-scripts-in-nmap</a:t>
            </a:r>
            <a:endParaRPr lang="zh-TW" altLang="en-US" sz="825" dirty="0"/>
          </a:p>
        </p:txBody>
      </p:sp>
      <p:sp>
        <p:nvSpPr>
          <p:cNvPr id="12" name="向右箭號 11"/>
          <p:cNvSpPr/>
          <p:nvPr/>
        </p:nvSpPr>
        <p:spPr>
          <a:xfrm rot="1534971">
            <a:off x="3978245" y="4204148"/>
            <a:ext cx="451355" cy="402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向上箭號 12"/>
          <p:cNvSpPr/>
          <p:nvPr/>
        </p:nvSpPr>
        <p:spPr>
          <a:xfrm>
            <a:off x="3563539" y="2008196"/>
            <a:ext cx="338108" cy="2579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/>
          <p:nvPr/>
        </p:nvCxnSpPr>
        <p:spPr>
          <a:xfrm>
            <a:off x="4726" y="2932982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179E6FC-9AB2-4E91-BA8F-71EDC3A665DB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E36FFF4-F1E3-4C23-BBF2-64E4A0DF5EA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88DB696-77BD-48AE-8164-37CE53EE8188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920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3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endParaRPr lang="en-US" altLang="zh-TW" sz="3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2BCF38-6A48-42AB-B8B1-723F131D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56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405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3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r>
              <a:rPr lang="zh-TW" altLang="en-US" sz="3000" b="1" dirty="0">
                <a:solidFill>
                  <a:schemeClr val="bg1"/>
                </a:solidFill>
              </a:rPr>
              <a:t>召喚</a:t>
            </a:r>
            <a:r>
              <a:rPr lang="zh-TW" altLang="en-US" sz="3000" b="1" dirty="0">
                <a:solidFill>
                  <a:srgbClr val="FFFF00"/>
                </a:solidFill>
              </a:rPr>
              <a:t> 攻擊神器 </a:t>
            </a:r>
            <a:r>
              <a:rPr lang="en-US" altLang="zh-TW" sz="3000" b="1" dirty="0" err="1"/>
              <a:t>metasploit</a:t>
            </a:r>
            <a:r>
              <a:rPr lang="zh-TW" altLang="en-US" sz="3000" b="1" dirty="0"/>
              <a:t> </a:t>
            </a:r>
            <a:r>
              <a:rPr lang="en-US" altLang="zh-TW" sz="3000" b="1" dirty="0"/>
              <a:t>framework</a:t>
            </a:r>
            <a:endParaRPr lang="en-US" altLang="zh-TW" sz="3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A150DA-2111-4CC7-BC5C-D54E0F56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94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9845" y="857250"/>
            <a:ext cx="6501199" cy="589277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7030A0"/>
                </a:solidFill>
              </a:rPr>
              <a:t>駭客攻擊神器 </a:t>
            </a:r>
            <a:r>
              <a:rPr lang="en-US" altLang="zh-TW" b="1" dirty="0" err="1"/>
              <a:t>metasploit</a:t>
            </a:r>
            <a:r>
              <a:rPr lang="zh-TW" altLang="en-US" b="1" dirty="0"/>
              <a:t> </a:t>
            </a:r>
            <a:r>
              <a:rPr lang="en-US" altLang="zh-TW" b="1" dirty="0"/>
              <a:t>framework</a:t>
            </a:r>
            <a:endParaRPr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127447" y="4817042"/>
            <a:ext cx="5883801" cy="11100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/>
              <a:t>Metasploit</a:t>
            </a:r>
            <a:r>
              <a:rPr lang="zh-TW" altLang="en-US" dirty="0"/>
              <a:t>可在</a:t>
            </a:r>
            <a:r>
              <a:rPr lang="en-US" altLang="zh-TW" dirty="0"/>
              <a:t>Windows </a:t>
            </a:r>
            <a:r>
              <a:rPr lang="zh-TW" altLang="en-US" dirty="0"/>
              <a:t>、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 err="1"/>
              <a:t>MacOS</a:t>
            </a:r>
            <a:r>
              <a:rPr lang="en-US" altLang="zh-TW" dirty="0"/>
              <a:t> </a:t>
            </a:r>
            <a:r>
              <a:rPr lang="zh-TW" altLang="en-US" dirty="0"/>
              <a:t>等作業系統下使用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開放原始碼</a:t>
            </a:r>
            <a:r>
              <a:rPr lang="en-US" altLang="zh-TW" dirty="0"/>
              <a:t>,</a:t>
            </a:r>
            <a:r>
              <a:rPr lang="zh-TW" altLang="en-US" dirty="0"/>
              <a:t>定期發佈更新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</a:rPr>
              <a:t>可將攻擊程式模組化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且模組</a:t>
            </a:r>
            <a:r>
              <a:rPr lang="zh-TW" altLang="en-US" dirty="0">
                <a:solidFill>
                  <a:srgbClr val="7030A0"/>
                </a:solidFill>
              </a:rPr>
              <a:t>可自行擴充</a:t>
            </a:r>
            <a:endParaRPr lang="en-US" altLang="zh-TW" dirty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開發程式語言是</a:t>
            </a:r>
            <a:r>
              <a:rPr lang="en-US" altLang="zh-TW" dirty="0"/>
              <a:t>ruby,</a:t>
            </a:r>
            <a:r>
              <a:rPr lang="zh-TW" altLang="en-US" dirty="0"/>
              <a:t>目前已有</a:t>
            </a:r>
            <a:r>
              <a:rPr lang="en-US" altLang="zh-TW" sz="2250" dirty="0">
                <a:solidFill>
                  <a:srgbClr val="FF0000"/>
                </a:solidFill>
              </a:rPr>
              <a:t>3300+</a:t>
            </a:r>
            <a:r>
              <a:rPr lang="zh-TW" altLang="en-US" dirty="0"/>
              <a:t>種攻擊項目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47882" y="1409784"/>
            <a:ext cx="2568908" cy="323165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arial" panose="020B0604020202020204" pitchFamily="34" charset="0"/>
              </a:rPr>
              <a:t>https://www.metasploit.com/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7197" y="1409784"/>
            <a:ext cx="3681457" cy="300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350" dirty="0"/>
              <a:t>https://github.com/rapid7/metasploit-framework</a:t>
            </a:r>
            <a:endParaRPr lang="zh-TW" altLang="en-US" sz="135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5"/>
          <a:stretch/>
        </p:blipFill>
        <p:spPr>
          <a:xfrm>
            <a:off x="47883" y="1780418"/>
            <a:ext cx="6146666" cy="29122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54" y="1069429"/>
            <a:ext cx="2632917" cy="6404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7401" y="3839395"/>
            <a:ext cx="2548958" cy="32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六大功能模組</a:t>
            </a:r>
            <a:r>
              <a:rPr lang="en-US" altLang="zh-TW" dirty="0"/>
              <a:t>(modules): 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7191049" y="3841933"/>
          <a:ext cx="1091764" cy="204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模組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1.auxiliary</a:t>
                      </a:r>
                      <a:r>
                        <a:rPr lang="zh-TW" altLang="en-US" sz="1400" dirty="0"/>
                        <a:t>  </a:t>
                      </a:r>
                      <a:endParaRPr lang="en-US" altLang="zh-TW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8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2.exploits</a:t>
                      </a:r>
                      <a:r>
                        <a:rPr lang="zh-TW" altLang="en-US" sz="1400" dirty="0"/>
                        <a:t> 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3.encoders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4.payloads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5.Nops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6.post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內容版面配置區 2"/>
          <p:cNvSpPr txBox="1">
            <a:spLocks/>
          </p:cNvSpPr>
          <p:nvPr/>
        </p:nvSpPr>
        <p:spPr>
          <a:xfrm>
            <a:off x="6835884" y="1683561"/>
            <a:ext cx="2232348" cy="18926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500" dirty="0"/>
              <a:t>支援匯入漏洞掃描資料</a:t>
            </a:r>
            <a:r>
              <a:rPr lang="en-US" altLang="zh-TW" sz="1500" dirty="0"/>
              <a:t>1.Foundstone</a:t>
            </a:r>
          </a:p>
          <a:p>
            <a:pPr marL="0" indent="0">
              <a:buNone/>
            </a:pPr>
            <a:r>
              <a:rPr lang="en-US" altLang="zh-TW" sz="1500" dirty="0"/>
              <a:t>2. Microsoft-MBSA </a:t>
            </a:r>
          </a:p>
          <a:p>
            <a:pPr marL="0" indent="0">
              <a:buNone/>
            </a:pPr>
            <a:r>
              <a:rPr lang="en-US" altLang="zh-TW" sz="1500" dirty="0"/>
              <a:t>3.Nessus</a:t>
            </a:r>
          </a:p>
          <a:p>
            <a:pPr marL="0" indent="0">
              <a:buNone/>
            </a:pPr>
            <a:r>
              <a:rPr lang="en-US" altLang="zh-TW" sz="1500" dirty="0"/>
              <a:t>4.Qualys </a:t>
            </a:r>
          </a:p>
          <a:p>
            <a:pPr marL="0" indent="0">
              <a:buNone/>
            </a:pPr>
            <a:r>
              <a:rPr lang="en-US" altLang="zh-TW" sz="1500" dirty="0"/>
              <a:t>5.Nmap </a:t>
            </a:r>
          </a:p>
          <a:p>
            <a:pPr marL="0" indent="0">
              <a:buNone/>
            </a:pPr>
            <a:r>
              <a:rPr lang="en-US" altLang="zh-TW" sz="1500" dirty="0"/>
              <a:t>6.Retina</a:t>
            </a:r>
            <a:endParaRPr lang="zh-TW" altLang="en-US" sz="1500" dirty="0"/>
          </a:p>
        </p:txBody>
      </p:sp>
      <p:sp>
        <p:nvSpPr>
          <p:cNvPr id="12" name="圓角矩形 11"/>
          <p:cNvSpPr/>
          <p:nvPr/>
        </p:nvSpPr>
        <p:spPr>
          <a:xfrm>
            <a:off x="804767" y="3726600"/>
            <a:ext cx="3707944" cy="50385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8D5E620-CC90-452F-9FC0-3FD904369ED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B0FBCD-6191-4A42-B273-966ABA78319C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0EDCE5B-769D-4206-A224-023E9802C01E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96EC1-6B5A-4D84-B3AC-2A675882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4792" y="936041"/>
            <a:ext cx="8579705" cy="78161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有時候需要</a:t>
            </a:r>
            <a:br>
              <a:rPr lang="en-US" altLang="zh-TW" dirty="0"/>
            </a:br>
            <a:r>
              <a:rPr lang="zh-TW" altLang="en-US" dirty="0"/>
              <a:t>預先處理</a:t>
            </a:r>
            <a:r>
              <a:rPr lang="en-US" altLang="zh-TW" dirty="0"/>
              <a:t>:</a:t>
            </a:r>
            <a:r>
              <a:rPr lang="zh-TW" altLang="en-US" dirty="0"/>
              <a:t>第一次執行</a:t>
            </a:r>
            <a:r>
              <a:rPr lang="en-US" altLang="zh-TW" dirty="0" err="1"/>
              <a:t>msfconsole</a:t>
            </a:r>
            <a:r>
              <a:rPr lang="zh-TW" altLang="en-US" dirty="0"/>
              <a:t>時先執行下列步驟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93" y="2923752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89" y="2015079"/>
            <a:ext cx="2244532" cy="1496354"/>
          </a:xfrm>
          <a:prstGeom prst="rect">
            <a:avLst/>
          </a:prstGeom>
        </p:spPr>
      </p:pic>
      <p:cxnSp>
        <p:nvCxnSpPr>
          <p:cNvPr id="7" name="直線單箭頭接點 6"/>
          <p:cNvCxnSpPr>
            <a:stCxn id="2050" idx="3"/>
          </p:cNvCxnSpPr>
          <p:nvPr/>
        </p:nvCxnSpPr>
        <p:spPr>
          <a:xfrm>
            <a:off x="2179138" y="2485906"/>
            <a:ext cx="2579830" cy="136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3"/>
          <p:cNvPicPr>
            <a:picLocks noChangeAspect="1"/>
          </p:cNvPicPr>
          <p:nvPr/>
        </p:nvPicPr>
        <p:blipFill rotWithShape="1">
          <a:blip r:embed="rId4"/>
          <a:srcRect l="19659" t="50775" r="32417" b="20310"/>
          <a:stretch/>
        </p:blipFill>
        <p:spPr>
          <a:xfrm>
            <a:off x="3241149" y="3776409"/>
            <a:ext cx="5432992" cy="184295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6381" y="4684491"/>
            <a:ext cx="2626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altLang="zh-TW" dirty="0"/>
              <a:t>Service </a:t>
            </a:r>
            <a:r>
              <a:rPr lang="en-US" altLang="zh-TW" dirty="0" err="1"/>
              <a:t>postgresql</a:t>
            </a:r>
            <a:r>
              <a:rPr lang="en-US" altLang="zh-TW" dirty="0"/>
              <a:t> start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altLang="zh-TW" dirty="0" err="1"/>
              <a:t>msfdb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9668" y="4369675"/>
            <a:ext cx="2672848" cy="334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sz="157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  <a:r>
              <a:rPr lang="zh-TW" altLang="en-US" sz="15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資料庫伺服器</a:t>
            </a:r>
            <a:endParaRPr lang="en-US" altLang="zh-TW" sz="157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064" y="5307737"/>
            <a:ext cx="2699585" cy="3347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5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en-US" altLang="zh-TW" sz="157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r>
              <a:rPr lang="zh-TW" altLang="en-US" sz="15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所需的資料庫</a:t>
            </a:r>
            <a:endParaRPr lang="en-US" altLang="zh-TW" sz="157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“metasploit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1" y="1905988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FECF61AF-D191-46A7-888D-CD1D43FE5269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725041-4F3A-4730-A21A-3C9C97B4CB9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D65381-3021-49B2-916D-A6726B4F1DC9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D98066-A27D-49C8-9D3A-CC1FF4EB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79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>
          <a:xfrm>
            <a:off x="392392" y="1093709"/>
            <a:ext cx="2658719" cy="859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700" b="1" dirty="0"/>
              <a:t>啟動</a:t>
            </a:r>
            <a:r>
              <a:rPr lang="zh-TW" altLang="en-US" sz="2700" b="1" dirty="0">
                <a:solidFill>
                  <a:srgbClr val="7030A0"/>
                </a:solidFill>
              </a:rPr>
              <a:t>攻擊神器</a:t>
            </a:r>
            <a:endParaRPr lang="zh-TW" altLang="en-US" sz="2700" b="1" dirty="0"/>
          </a:p>
          <a:p>
            <a:pPr marL="0" indent="0">
              <a:buNone/>
            </a:pPr>
            <a:r>
              <a:rPr lang="en-US" altLang="zh-TW" sz="1875" dirty="0">
                <a:sym typeface="Wingdings" panose="05000000000000000000" pitchFamily="2" charset="2"/>
              </a:rPr>
              <a:t></a:t>
            </a:r>
            <a:r>
              <a:rPr lang="zh-TW" altLang="en-US" sz="1875" dirty="0"/>
              <a:t>輸入</a:t>
            </a:r>
            <a:r>
              <a:rPr lang="en-US" altLang="zh-TW" sz="2700" dirty="0" err="1"/>
              <a:t>msfconsole</a:t>
            </a:r>
            <a:endParaRPr lang="en-US" altLang="zh-TW" sz="2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58"/>
          <a:stretch/>
        </p:blipFill>
        <p:spPr>
          <a:xfrm>
            <a:off x="392394" y="2476684"/>
            <a:ext cx="8369729" cy="16836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88" b="94170"/>
          <a:stretch/>
        </p:blipFill>
        <p:spPr>
          <a:xfrm>
            <a:off x="3156082" y="1508234"/>
            <a:ext cx="4463431" cy="56543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-884075" y="3859375"/>
            <a:ext cx="783771" cy="4128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979715" y="4272254"/>
            <a:ext cx="258924" cy="3219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38640" y="459416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7030A0"/>
                </a:solidFill>
              </a:rPr>
              <a:t>進入到攻擊魍神之國度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599744-B589-40BC-896D-7608C038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50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784" y="1005132"/>
            <a:ext cx="8796434" cy="72686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你當然要熟悉</a:t>
            </a:r>
            <a:r>
              <a:rPr lang="en-US" altLang="zh-TW" dirty="0" err="1"/>
              <a:t>msfconsole</a:t>
            </a:r>
            <a:r>
              <a:rPr lang="zh-TW" altLang="en-US" dirty="0"/>
              <a:t>的各種指令</a:t>
            </a:r>
            <a:br>
              <a:rPr lang="en-US" altLang="zh-TW" dirty="0"/>
            </a:br>
            <a:r>
              <a:rPr lang="en-US" altLang="zh-TW" sz="2025" dirty="0"/>
              <a:t>https://www.offensive-security.com/metasploit-unleashed/msfconsole-commands/</a:t>
            </a:r>
            <a:endParaRPr lang="zh-TW" altLang="en-US" sz="2025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42" t="6077" r="17284" b="8151"/>
          <a:stretch/>
        </p:blipFill>
        <p:spPr>
          <a:xfrm>
            <a:off x="1105678" y="1906946"/>
            <a:ext cx="5564777" cy="391885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295331" y="3005623"/>
            <a:ext cx="4758612" cy="299512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DB43B30-491B-4E98-B5A5-A48BD5328DD7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B8410A9-B1A6-4903-8CBC-8B834B1726D3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D7BA72-C733-4E4F-9B35-397607695852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F0F36C-18B5-4451-BC3A-A93F2247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877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先學最重要的</a:t>
            </a:r>
            <a:r>
              <a:rPr lang="en-US" altLang="zh-TW" dirty="0"/>
              <a:t>[</a:t>
            </a:r>
            <a:r>
              <a:rPr lang="zh-TW" altLang="en-US" dirty="0"/>
              <a:t>後面會有實際操作</a:t>
            </a:r>
            <a:r>
              <a:rPr lang="en-US" altLang="zh-TW" dirty="0"/>
              <a:t>]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488108" y="2030526"/>
          <a:ext cx="8167785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Commands</a:t>
                      </a:r>
                      <a:r>
                        <a:rPr lang="zh-TW" altLang="en-US" sz="1000" dirty="0"/>
                        <a:t> 指令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說明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/>
                        <a:t>help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500" dirty="0"/>
                        <a:t>The help command will give you a list and small description of all available commands.</a:t>
                      </a:r>
                    </a:p>
                    <a:p>
                      <a:r>
                        <a:rPr lang="zh-TW" altLang="en-US" sz="1500" dirty="0"/>
                        <a:t>列出簡單說明以及可用的指令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search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用來找東西  </a:t>
                      </a:r>
                      <a:r>
                        <a:rPr lang="en-US" altLang="zh-TW" sz="1500" dirty="0"/>
                        <a:t>search ms08-067   </a:t>
                      </a:r>
                      <a:r>
                        <a:rPr lang="zh-TW" altLang="en-US" sz="1500" dirty="0"/>
                        <a:t>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show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顯示各種模組或者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顯示各種攻擊所需參數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(show options)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set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設定</a:t>
                      </a:r>
                      <a:r>
                        <a:rPr lang="zh-TW" altLang="en-US" sz="1000" dirty="0"/>
                        <a:t>各種參數</a:t>
                      </a:r>
                      <a:endParaRPr lang="en-US" altLang="zh-TW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set 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RHOST 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192.168.1.2  </a:t>
                      </a:r>
                      <a:r>
                        <a:rPr lang="en-US" altLang="zh-TW" sz="1800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設定</a:t>
                      </a:r>
                      <a:r>
                        <a:rPr lang="en-US" altLang="zh-TW" sz="1800" dirty="0"/>
                        <a:t>RHOST</a:t>
                      </a:r>
                      <a:r>
                        <a:rPr lang="zh-TW" altLang="en-US" sz="1800" dirty="0"/>
                        <a:t>參數</a:t>
                      </a:r>
                      <a:r>
                        <a:rPr lang="en-US" altLang="zh-TW" sz="1800" dirty="0"/>
                        <a:t>[</a:t>
                      </a:r>
                      <a:r>
                        <a:rPr lang="zh-TW" altLang="en-US" sz="1800" dirty="0"/>
                        <a:t>遠端主機</a:t>
                      </a:r>
                      <a:r>
                        <a:rPr lang="en-US" altLang="zh-TW" sz="1800" dirty="0"/>
                        <a:t>]</a:t>
                      </a:r>
                      <a:r>
                        <a:rPr lang="zh-TW" altLang="en-US" sz="1800" dirty="0">
                          <a:solidFill>
                            <a:srgbClr val="FF0000"/>
                          </a:solidFill>
                        </a:rPr>
                        <a:t>為</a:t>
                      </a:r>
                      <a:r>
                        <a:rPr lang="en-US" altLang="zh-TW" sz="1800" dirty="0"/>
                        <a:t>192.168.1.2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485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use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使用某各個特定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攻擊軍團</a:t>
                      </a:r>
                      <a:r>
                        <a:rPr lang="en-US" altLang="zh-TW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(exploit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</a:t>
                      </a:r>
                      <a:r>
                        <a:rPr lang="en-US" altLang="zh-TW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或是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情報局</a:t>
                      </a:r>
                      <a:r>
                        <a:rPr lang="en-US" altLang="zh-TW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(auxiliary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模組底下的</a:t>
                      </a:r>
                      <a:r>
                        <a:rPr lang="en-US" altLang="zh-TW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子模組</a:t>
                      </a:r>
                      <a:r>
                        <a:rPr lang="en-US" altLang="zh-TW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 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exploit/windows/</a:t>
                      </a:r>
                      <a:r>
                        <a:rPr lang="en-US" altLang="zh-TW" sz="15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smb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/ms08_067_netapi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exploit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進行攻擊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最後軍團集結後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攻擊參數都設定好後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就是下達攻擊的軍令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exit</a:t>
                      </a:r>
                      <a:endParaRPr lang="zh-TW" alt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離開</a:t>
                      </a:r>
                      <a:r>
                        <a:rPr lang="en-US" altLang="zh-TW" sz="15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msfconsole</a:t>
                      </a:r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返回到 </a:t>
                      </a:r>
                      <a:r>
                        <a:rPr lang="en-US" altLang="zh-TW" sz="15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主場</a:t>
                      </a:r>
                      <a:endParaRPr lang="en-US" altLang="zh-TW" sz="15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AB8A413B-015F-4D1A-84C1-0E5C19E635DE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7680AC-DB3D-45EC-8B94-9A7B4183BF1D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C145E7-774C-4ED2-9EA0-A95340E8622A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818609-C052-4746-9D86-7D797C9B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93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525774" y="1174737"/>
            <a:ext cx="2574323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搜尋</a:t>
            </a:r>
            <a:r>
              <a:rPr lang="en-US" altLang="zh-TW" sz="1875" b="1" dirty="0"/>
              <a:t>ms08_067</a:t>
            </a:r>
            <a:r>
              <a:rPr lang="zh-TW" altLang="en-US" sz="1875" b="1" dirty="0"/>
              <a:t>攻擊模組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261218" y="1164950"/>
            <a:ext cx="3855707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n-US" altLang="zh-TW" sz="3000" dirty="0"/>
              <a:t> ms08_067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3" y="1755146"/>
            <a:ext cx="8161836" cy="1341450"/>
          </a:xfrm>
          <a:prstGeom prst="rect">
            <a:avLst/>
          </a:prstGeom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 rotWithShape="1">
          <a:blip r:embed="rId3"/>
          <a:srcRect t="60431" r="2296"/>
          <a:stretch/>
        </p:blipFill>
        <p:spPr>
          <a:xfrm>
            <a:off x="2580799" y="3295487"/>
            <a:ext cx="6056684" cy="2619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0868" y="3950664"/>
            <a:ext cx="1657482" cy="14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橢圓 1"/>
          <p:cNvSpPr/>
          <p:nvPr/>
        </p:nvSpPr>
        <p:spPr>
          <a:xfrm>
            <a:off x="160954" y="2634734"/>
            <a:ext cx="3366019" cy="5458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812936" y="1962928"/>
            <a:ext cx="31028" cy="59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向右箭號 5"/>
          <p:cNvSpPr/>
          <p:nvPr/>
        </p:nvSpPr>
        <p:spPr>
          <a:xfrm>
            <a:off x="1700504" y="4204089"/>
            <a:ext cx="804765" cy="548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160953" y="3524298"/>
            <a:ext cx="2078394" cy="156671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攻擊碼程式</a:t>
            </a:r>
            <a:endParaRPr lang="en-US" altLang="zh-TW" sz="3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</a:t>
            </a:r>
            <a:endParaRPr lang="en-US" altLang="zh-TW" sz="3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及位置</a:t>
            </a:r>
            <a:endParaRPr lang="en-US" altLang="zh-TW" sz="30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0455106-DC4B-4451-88F5-B1FD6BEF1040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E54498-6ACF-40F1-9BC2-4724D81B4E66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9D4588D-1969-4D88-B9EE-7C21ACB74E8C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A99EA7-12F3-4C9B-8982-0CF333D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326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540612" y="1056361"/>
            <a:ext cx="3336259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使用</a:t>
            </a:r>
            <a:r>
              <a:rPr lang="en-US" altLang="zh-TW" sz="1875" b="1" dirty="0"/>
              <a:t>ms08_067_netapi</a:t>
            </a:r>
            <a:r>
              <a:rPr lang="zh-TW" altLang="en-US" sz="1875" b="1" dirty="0"/>
              <a:t>攻擊模組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988140" y="1081153"/>
            <a:ext cx="4590545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altLang="zh-TW" sz="1875" dirty="0"/>
              <a:t> exploit/windows/</a:t>
            </a:r>
            <a:r>
              <a:rPr lang="en-US" altLang="zh-TW" sz="1875" dirty="0" err="1"/>
              <a:t>smb</a:t>
            </a:r>
            <a:r>
              <a:rPr lang="en-US" altLang="zh-TW" sz="1875" dirty="0"/>
              <a:t>/ms08_067_netapi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9" y="1644992"/>
            <a:ext cx="7313842" cy="605283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509399" y="2965502"/>
            <a:ext cx="2440389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列出需要設定參數的選項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954399" y="2994934"/>
            <a:ext cx="1667413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/>
              <a:t>show options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2" y="3471531"/>
            <a:ext cx="5964935" cy="24749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55" y="3999676"/>
            <a:ext cx="2732649" cy="897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2581837" y="5242763"/>
            <a:ext cx="4029026" cy="380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75" dirty="0"/>
              <a:t>Required</a:t>
            </a:r>
            <a:r>
              <a:rPr lang="zh-TW" altLang="en-US" sz="1875" dirty="0"/>
              <a:t>欄位是</a:t>
            </a:r>
            <a:r>
              <a:rPr lang="en-US" altLang="zh-TW" sz="1875" dirty="0"/>
              <a:t>yes</a:t>
            </a:r>
            <a:r>
              <a:rPr lang="zh-TW" altLang="en-US" sz="1875" dirty="0"/>
              <a:t>的代表</a:t>
            </a:r>
            <a:r>
              <a:rPr lang="zh-TW" altLang="en-US" sz="1875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必填</a:t>
            </a:r>
            <a:r>
              <a:rPr lang="zh-TW" altLang="en-US" sz="1875" dirty="0"/>
              <a:t>選項。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366359" y="4757108"/>
            <a:ext cx="855" cy="46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728005" y="1947636"/>
            <a:ext cx="4730405" cy="37219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208739" y="2286357"/>
            <a:ext cx="2558" cy="4882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60041" y="2613183"/>
            <a:ext cx="6417518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b="1" dirty="0"/>
              <a:t>已經進入攻擊狀態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設定好攻擊參數就可以進行攻擊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D545A6A-E481-4577-A6F8-C5958591D8D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3BA8-CD58-4E8E-A1BD-9F4C1D9C8C11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00E2ED0-60B5-43B5-92F2-B611A689B8D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FC2948-E9DF-4177-B033-1A867301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54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9731" y="1061139"/>
            <a:ext cx="7886700" cy="62546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Penetration Test, 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0369" y="2016406"/>
            <a:ext cx="7886700" cy="3530236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滲透測試服務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(Penetration Test, PT)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是委請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受信任的第三方專業資安團隊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，從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駭客的角度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出發，模擬攻擊者的思考方式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對企業進行各種入侵攻擊測試。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滲透測試執行期間，資安專家會以駭客思維嘗試入侵該企業的</a:t>
            </a:r>
            <a:r>
              <a:rPr lang="zh-TW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網路系統、儲存設備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等軟硬體，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找出各種潛在的漏洞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，以驗證企業的設備與資料是否可被破壞或竊取，同時也評估資訊系統與硬體的全盤架構，確認其安全性是否有待加強。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滲透測試結束後，專家會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列出詳細的攻擊手法與步驟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，提供完整的修補建議並輔導開發者修補漏洞，讓企業能儘速降低遭受入侵的風險。開發者修補完畢後，資安團隊會再次確認是否可使用其他手法繞過防護，以確保企業不會因為同樣的問題遭受損失。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80369" y="5308858"/>
            <a:ext cx="6669360" cy="475562"/>
          </a:xfrm>
          <a:prstGeom prst="rect">
            <a:avLst/>
          </a:prstGeom>
          <a:solidFill>
            <a:srgbClr val="FFFF00"/>
          </a:solidFill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/>
              <a:t>http://devco.re/services/penetration-test</a:t>
            </a:r>
            <a:endParaRPr lang="zh-TW" altLang="en-US" sz="33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A9831A5-974A-42AA-A6E3-AA37D11AB289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E5491EF-9727-4D27-B7CA-721C11B4BFD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03EEB4-2CC3-4381-B9E0-BEF3C73E0E6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F802AF8-FDD6-40FB-B496-7FB2C006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32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2722" y="1073365"/>
            <a:ext cx="2055632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設定攻擊對象的</a:t>
            </a:r>
            <a:r>
              <a:rPr lang="en-US" altLang="zh-TW" sz="1875" b="1" dirty="0"/>
              <a:t>IP</a:t>
            </a:r>
            <a:endParaRPr lang="zh-TW" altLang="en-US" sz="1875" b="1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394775" y="1124686"/>
            <a:ext cx="6404323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/>
              <a:t>set</a:t>
            </a:r>
            <a:r>
              <a:rPr lang="zh-TW" altLang="en-US" sz="1875" dirty="0"/>
              <a:t> </a:t>
            </a:r>
            <a:r>
              <a:rPr lang="en-US" altLang="zh-TW" sz="1875" dirty="0"/>
              <a:t> RHOST </a:t>
            </a:r>
            <a:r>
              <a:rPr lang="zh-TW" altLang="en-US" sz="1875" dirty="0"/>
              <a:t>  </a:t>
            </a:r>
            <a:r>
              <a:rPr lang="en-US" altLang="zh-TW" sz="1875" dirty="0">
                <a:solidFill>
                  <a:srgbClr val="FF0000"/>
                </a:solidFill>
              </a:rPr>
              <a:t>&lt; </a:t>
            </a:r>
            <a:r>
              <a:rPr lang="zh-TW" altLang="en-US" sz="1875" dirty="0">
                <a:solidFill>
                  <a:srgbClr val="FF0000"/>
                </a:solidFill>
              </a:rPr>
              <a:t>這裡要填你那台</a:t>
            </a:r>
            <a:r>
              <a:rPr lang="en-US" altLang="zh-TW" sz="1875" dirty="0">
                <a:solidFill>
                  <a:srgbClr val="FF0000"/>
                </a:solidFill>
              </a:rPr>
              <a:t>XP </a:t>
            </a:r>
            <a:r>
              <a:rPr lang="zh-TW" altLang="en-US" sz="1875" dirty="0">
                <a:solidFill>
                  <a:srgbClr val="FF0000"/>
                </a:solidFill>
              </a:rPr>
              <a:t>的</a:t>
            </a:r>
            <a:r>
              <a:rPr lang="en-US" altLang="zh-TW" sz="1875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67250" y="2895354"/>
            <a:ext cx="2377979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下達發動攻擊的指令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645230" y="2829048"/>
            <a:ext cx="1026217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exploit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" y="1664962"/>
            <a:ext cx="7907690" cy="94177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8" y="3529228"/>
            <a:ext cx="8060193" cy="2009947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67250" y="5230975"/>
            <a:ext cx="1468244" cy="48985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/>
          <p:cNvSpPr/>
          <p:nvPr/>
        </p:nvSpPr>
        <p:spPr>
          <a:xfrm>
            <a:off x="267249" y="3845380"/>
            <a:ext cx="8284257" cy="133661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/>
          <p:cNvSpPr/>
          <p:nvPr/>
        </p:nvSpPr>
        <p:spPr>
          <a:xfrm>
            <a:off x="5232878" y="3626089"/>
            <a:ext cx="32624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攻擊過程中的各項軍情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156570" y="5401281"/>
            <a:ext cx="6930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報告總司令</a:t>
            </a:r>
            <a:r>
              <a:rPr lang="en-US" altLang="zh-TW" sz="2400" b="1" dirty="0"/>
              <a:t>!</a:t>
            </a:r>
            <a:r>
              <a:rPr lang="zh-TW" altLang="en-US" sz="2400" b="1" dirty="0"/>
              <a:t>我們已經入侵成功</a:t>
            </a:r>
            <a:r>
              <a:rPr lang="en-US" altLang="zh-TW" sz="2400" b="1" dirty="0"/>
              <a:t>,</a:t>
            </a:r>
            <a:r>
              <a:rPr lang="zh-TW" altLang="en-US" sz="2400" b="1" dirty="0"/>
              <a:t>並建立地下通道了</a:t>
            </a:r>
            <a:r>
              <a:rPr lang="en-US" altLang="zh-TW" sz="2400" b="1" dirty="0"/>
              <a:t>!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1708104" y="5563666"/>
            <a:ext cx="448469" cy="1318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6644725" y="1580167"/>
            <a:ext cx="2028353" cy="548111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84168" y="1364274"/>
            <a:ext cx="482859" cy="2761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00F378F-15EA-4648-B631-EEFCFE31E57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380AC33-DF1B-4D11-89E5-F579B4F0717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59EDB2D-E3E7-4D6B-9CC9-FA42EC454FB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A111C17-5217-43EE-A713-3585DB44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338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787" y="985783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454028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5" y="3631607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6" y="352251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072106" y="3929354"/>
            <a:ext cx="235131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2913922" y="4102432"/>
            <a:ext cx="2740430" cy="228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0626" y="3615495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1" y="1752004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600674" y="1463030"/>
            <a:ext cx="3191627" cy="2092786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3E152C09-1449-4651-BCCA-9D30191D491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D1E35C-CB27-4E5E-99E9-5BE03B20AB6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3334DA-8754-43E9-BEC3-8DC9EEE1735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BA6513-4105-4C62-952A-EDDFF99A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431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787" y="985783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454028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5" y="3631607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6" y="352251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072106" y="3929354"/>
            <a:ext cx="235131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2913922" y="4102432"/>
            <a:ext cx="2740430" cy="228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0626" y="3615495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1" y="1752004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600674" y="1463030"/>
            <a:ext cx="3191627" cy="2092786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197781" y="1980323"/>
            <a:ext cx="2099960" cy="477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然後勒</a:t>
            </a:r>
            <a:r>
              <a:rPr lang="en-US" altLang="zh-TW" sz="3600" dirty="0"/>
              <a:t>??</a:t>
            </a:r>
            <a:endParaRPr lang="zh-TW" altLang="en-US" sz="36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A72543-971C-4FFE-B162-4B603F067FE8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5D598D8-D2D7-419E-BA89-79598E3CAB38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471B8A-84E9-4C2E-9974-DBCB9237F30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032EA4-80F4-47CD-97F5-5831D51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64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787" y="985783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454028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5" y="3631607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6" y="352251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072106" y="3929354"/>
            <a:ext cx="235131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2913922" y="4102432"/>
            <a:ext cx="2740430" cy="228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0626" y="3615495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1" y="1752004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600674" y="1463030"/>
            <a:ext cx="3191627" cy="2092786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197781" y="1980323"/>
            <a:ext cx="2099960" cy="477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然後勒</a:t>
            </a:r>
            <a:r>
              <a:rPr lang="en-US" altLang="zh-TW" sz="3600" dirty="0"/>
              <a:t>??</a:t>
            </a:r>
            <a:endParaRPr lang="zh-TW" altLang="en-US" sz="36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197781" y="2609667"/>
            <a:ext cx="2099960" cy="668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100" dirty="0"/>
              <a:t>地獄倒霉鬼會遭受到麼樣的命運</a:t>
            </a:r>
            <a:r>
              <a:rPr lang="en-US" altLang="zh-TW" sz="2100" dirty="0"/>
              <a:t>?</a:t>
            </a:r>
            <a:endParaRPr lang="zh-TW" altLang="en-US" sz="21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33A63D8-6239-4C40-9D58-D9A85D37967E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47A2CF3-21F3-4A95-A230-925AEB3E037D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200ED5D-1DBA-4753-B651-B4452046B40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45945A-B848-4943-93EA-1F531AB2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9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405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zh-TW" altLang="en-US" sz="3000" dirty="0">
                <a:solidFill>
                  <a:srgbClr val="FFFF00"/>
                </a:solidFill>
                <a:latin typeface="Blackadder ITC" panose="04020505051007020D02" pitchFamily="82" charset="0"/>
              </a:rPr>
              <a:t>維持存取或是做你想做的事</a:t>
            </a:r>
            <a:endParaRPr lang="en-US" altLang="zh-TW" sz="30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675D4F-442C-42B5-8A9C-4D8F708F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42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dirty="0"/>
              <a:t>滲透測試</a:t>
            </a:r>
            <a:endParaRPr lang="en-US" altLang="zh-TW" sz="2700" dirty="0"/>
          </a:p>
          <a:p>
            <a:pPr algn="ctr"/>
            <a:r>
              <a:rPr lang="en-US" altLang="zh-TW" sz="6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405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405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en-US" altLang="zh-TW" sz="3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Exploitation==</a:t>
            </a:r>
            <a:r>
              <a:rPr lang="zh-TW" altLang="en-US" sz="3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入侵攻擊</a:t>
            </a:r>
            <a:endParaRPr lang="en-US" altLang="zh-TW" sz="3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altLang="zh-TW" sz="3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</a:t>
            </a:r>
            <a:r>
              <a:rPr lang="en-US" altLang="zh-TW" sz="3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-Exploitation==</a:t>
            </a:r>
            <a:r>
              <a:rPr lang="zh-TW" altLang="en-US" sz="3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入侵成功</a:t>
            </a:r>
            <a:r>
              <a:rPr lang="zh-TW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後</a:t>
            </a:r>
            <a:r>
              <a:rPr lang="zh-TW" altLang="en-US" sz="3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想做的事</a:t>
            </a:r>
            <a:endParaRPr lang="en-US" altLang="zh-TW" sz="3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4B5119-D6E2-447B-BFC3-366B5A54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45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99244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4" y="425867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46" y="3363221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2" y="324090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2595015" y="3614446"/>
            <a:ext cx="273043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344318" y="3803851"/>
            <a:ext cx="3080033" cy="65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72655" y="3300587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60" y="1437097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502703" y="1148122"/>
            <a:ext cx="3191627" cy="2092786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099810" y="1665415"/>
            <a:ext cx="2099960" cy="477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然後勒</a:t>
            </a:r>
            <a:r>
              <a:rPr lang="en-US" altLang="zh-TW" sz="3600" dirty="0"/>
              <a:t>??</a:t>
            </a:r>
            <a:endParaRPr lang="zh-TW" altLang="en-US" sz="36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099810" y="2294759"/>
            <a:ext cx="2099960" cy="668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100" dirty="0"/>
              <a:t>會遭受到麼樣的命運</a:t>
            </a:r>
            <a:r>
              <a:rPr lang="en-US" altLang="zh-TW" sz="2100" dirty="0"/>
              <a:t>?</a:t>
            </a:r>
            <a:endParaRPr lang="zh-TW" altLang="en-US" sz="21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2904651" y="4128308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890163" y="4569277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899699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2890162" y="5451214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 錄音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錄影</a:t>
            </a:r>
            <a:r>
              <a:rPr lang="en-US" altLang="zh-TW" sz="1875" b="1" dirty="0"/>
              <a:t>(webcam)</a:t>
            </a:r>
            <a:endParaRPr lang="zh-TW" altLang="en-US" sz="1875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502703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螢幕截圖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5502701" y="5460479"/>
            <a:ext cx="3363714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竄改密碼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新增最高權限的使用者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52A3651-3CB6-4319-A748-17FCAFA9D74E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CF8D50C-4140-4AC0-A9C9-25114A1003C0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9A1629A-1C8A-48E4-B05E-296686B43FC0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405527-C1D6-416F-9F52-FA8C764D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50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99244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4" y="425867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46" y="3363221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2" y="324090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2595015" y="3614446"/>
            <a:ext cx="273043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344318" y="3803851"/>
            <a:ext cx="3080033" cy="65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72655" y="3300587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60" y="1437097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502703" y="1148122"/>
            <a:ext cx="3191627" cy="2092786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099810" y="1665415"/>
            <a:ext cx="2099960" cy="477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然後勒</a:t>
            </a:r>
            <a:r>
              <a:rPr lang="en-US" altLang="zh-TW" sz="3600" dirty="0"/>
              <a:t>??</a:t>
            </a:r>
            <a:endParaRPr lang="zh-TW" altLang="en-US" sz="36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099810" y="2294759"/>
            <a:ext cx="2099960" cy="668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100" dirty="0"/>
              <a:t>會遭受到麼樣的命運</a:t>
            </a:r>
            <a:r>
              <a:rPr lang="en-US" altLang="zh-TW" sz="2100" dirty="0"/>
              <a:t>?</a:t>
            </a:r>
            <a:endParaRPr lang="zh-TW" altLang="en-US" sz="21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2904651" y="4128308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890163" y="4569277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899699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2890162" y="5451214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被駭客錄音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錄影</a:t>
            </a:r>
            <a:r>
              <a:rPr lang="en-US" altLang="zh-TW" sz="1875" b="1" dirty="0"/>
              <a:t>(webcam)</a:t>
            </a:r>
            <a:endParaRPr lang="zh-TW" altLang="en-US" sz="1875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502703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螢幕截圖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5502701" y="5460479"/>
            <a:ext cx="3363714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竄改密碼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323964" y="4283350"/>
            <a:ext cx="2775846" cy="1717402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solidFill>
                  <a:srgbClr val="FFFF00"/>
                </a:solidFill>
              </a:rPr>
              <a:t>你還想做甚麼</a:t>
            </a:r>
            <a:r>
              <a:rPr lang="en-US" altLang="zh-TW" sz="1350" dirty="0">
                <a:solidFill>
                  <a:srgbClr val="FFFF00"/>
                </a:solidFill>
              </a:rPr>
              <a:t>?</a:t>
            </a:r>
          </a:p>
          <a:p>
            <a:pPr algn="ctr"/>
            <a:r>
              <a:rPr lang="zh-TW" altLang="en-US" sz="1350" dirty="0">
                <a:solidFill>
                  <a:srgbClr val="FFFF00"/>
                </a:solidFill>
              </a:rPr>
              <a:t>發揮想像力吧</a:t>
            </a:r>
            <a:r>
              <a:rPr lang="en-US" altLang="zh-TW" sz="1350" dirty="0">
                <a:solidFill>
                  <a:srgbClr val="FFFF00"/>
                </a:solidFill>
              </a:rPr>
              <a:t>!</a:t>
            </a:r>
            <a:endParaRPr lang="zh-TW" altLang="en-US" sz="1350" dirty="0">
              <a:solidFill>
                <a:srgbClr val="FFFF00"/>
              </a:solidFill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B4312A9-F812-4262-95F3-2EC1FF372EA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5BF47B-7B67-411D-8E0A-05C231F13E3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22F431-4D2C-4BD4-A690-6F338FB610EE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52BDA-E9E0-4F90-8BAA-4E42C7C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725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99244"/>
            <a:ext cx="7886700" cy="477247"/>
          </a:xfrm>
        </p:spPr>
        <p:txBody>
          <a:bodyPr>
            <a:normAutofit/>
          </a:bodyPr>
          <a:lstStyle/>
          <a:p>
            <a:r>
              <a:rPr lang="zh-TW" altLang="en-US" sz="2100" dirty="0"/>
              <a:t>攻擊成功後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建立地下通道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endParaRPr lang="zh-TW" altLang="en-US" sz="21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4" y="4258670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46" y="3363221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2" y="324090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2595015" y="3614446"/>
            <a:ext cx="273043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344318" y="3803851"/>
            <a:ext cx="3080033" cy="65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72655" y="3300587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60" y="1437097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502703" y="1148122"/>
            <a:ext cx="3191627" cy="2092786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099810" y="1665415"/>
            <a:ext cx="2099960" cy="4772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然後勒</a:t>
            </a:r>
            <a:r>
              <a:rPr lang="en-US" altLang="zh-TW" sz="3600" dirty="0"/>
              <a:t>??</a:t>
            </a:r>
            <a:endParaRPr lang="zh-TW" altLang="en-US" sz="36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099810" y="2294759"/>
            <a:ext cx="2099960" cy="668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100" dirty="0"/>
              <a:t>會遭受到麼樣的命運</a:t>
            </a:r>
            <a:r>
              <a:rPr lang="en-US" altLang="zh-TW" sz="2100" dirty="0"/>
              <a:t>?</a:t>
            </a:r>
            <a:endParaRPr lang="zh-TW" altLang="en-US" sz="21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2904651" y="4128308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890163" y="4569277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899699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2890162" y="5451214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被駭客錄音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錄影</a:t>
            </a:r>
            <a:r>
              <a:rPr lang="en-US" altLang="zh-TW" sz="1875" b="1" dirty="0"/>
              <a:t>(webcam)</a:t>
            </a:r>
            <a:endParaRPr lang="zh-TW" altLang="en-US" sz="1875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502703" y="5010245"/>
            <a:ext cx="2519257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螢幕截圖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5502701" y="5460479"/>
            <a:ext cx="3363714" cy="3943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被駭客</a:t>
            </a:r>
            <a:r>
              <a:rPr lang="zh-TW" altLang="en-US" sz="1500" b="1" dirty="0"/>
              <a:t>竄改密碼</a:t>
            </a:r>
            <a:r>
              <a:rPr lang="en-US" altLang="zh-TW" sz="1875" b="1" dirty="0"/>
              <a:t>|</a:t>
            </a:r>
            <a:r>
              <a:rPr lang="zh-TW" altLang="en-US" sz="1875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55985" y="4066759"/>
            <a:ext cx="3163077" cy="1903727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FF00"/>
                </a:solidFill>
              </a:rPr>
              <a:t>Meterpreter</a:t>
            </a:r>
          </a:p>
          <a:p>
            <a:pPr algn="ctr"/>
            <a:r>
              <a:rPr lang="en-US" altLang="zh-TW" sz="1350" dirty="0">
                <a:solidFill>
                  <a:srgbClr val="FFFF00"/>
                </a:solidFill>
              </a:rPr>
              <a:t>POST-exploitation</a:t>
            </a:r>
            <a:endParaRPr lang="zh-TW" altLang="en-US" sz="1350" dirty="0">
              <a:solidFill>
                <a:srgbClr val="FFFF00"/>
              </a:solidFill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C848FCD-0636-4364-B325-D616A450B78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6AFDF7C-89E5-40EF-99A5-FC7A96C368BE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1D84A6-B0D1-4392-8E1F-7968584732E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21C574-9FA1-43D9-A856-F7BC9B36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59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7585" y="1930725"/>
            <a:ext cx="4890899" cy="31508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zh-TW" altLang="en-US" sz="1875" dirty="0"/>
              <a:t>meterpreter是攻擊成功後，</a:t>
            </a:r>
            <a:endParaRPr lang="en-US" altLang="zh-TW" sz="1875" dirty="0"/>
          </a:p>
          <a:p>
            <a:r>
              <a:rPr lang="zh-TW" altLang="en-US" sz="1875" dirty="0"/>
              <a:t>   </a:t>
            </a:r>
            <a:r>
              <a:rPr lang="en-US" altLang="zh-TW" sz="1875" dirty="0"/>
              <a:t>POST-exploitation</a:t>
            </a:r>
            <a:r>
              <a:rPr lang="zh-TW" altLang="en-US" sz="1875" b="1" dirty="0">
                <a:solidFill>
                  <a:srgbClr val="FF0000"/>
                </a:solidFill>
              </a:rPr>
              <a:t>後攻擊著名的工具</a:t>
            </a:r>
            <a:r>
              <a:rPr lang="zh-TW" altLang="en-US" sz="1875" dirty="0"/>
              <a:t>。</a:t>
            </a:r>
            <a:endParaRPr lang="en-US" altLang="zh-TW" sz="1875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zh-TW" altLang="en-US" sz="1875" dirty="0"/>
              <a:t>攻擊碼也是利用</a:t>
            </a:r>
            <a:r>
              <a:rPr lang="en-US" altLang="zh-TW" sz="1875" dirty="0"/>
              <a:t>ruby</a:t>
            </a:r>
            <a:r>
              <a:rPr lang="zh-TW" altLang="en-US" sz="1875" dirty="0"/>
              <a:t>開發</a:t>
            </a:r>
            <a:r>
              <a:rPr lang="en-US" altLang="zh-TW" sz="1875" dirty="0"/>
              <a:t>!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zh-TW" altLang="en-US" sz="1875" dirty="0"/>
              <a:t>還可擴充別的模組來使用</a:t>
            </a:r>
            <a:r>
              <a:rPr lang="en-US" altLang="zh-TW" sz="1875" dirty="0"/>
              <a:t>!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zh-TW" altLang="en-US" sz="1875" dirty="0"/>
              <a:t>核心的攻擊碼放在</a:t>
            </a:r>
            <a:endParaRPr lang="en-US" altLang="zh-TW" sz="1875" dirty="0"/>
          </a:p>
          <a:p>
            <a:r>
              <a:rPr lang="zh-TW" altLang="en-US" sz="1500" dirty="0"/>
              <a:t>    </a:t>
            </a:r>
            <a:r>
              <a:rPr lang="en-US" altLang="zh-TW" sz="1500" dirty="0"/>
              <a:t>/</a:t>
            </a:r>
            <a:r>
              <a:rPr lang="en-US" altLang="zh-TW" sz="1500" dirty="0" err="1"/>
              <a:t>usr</a:t>
            </a:r>
            <a:r>
              <a:rPr lang="en-US" altLang="zh-TW" sz="1500" dirty="0"/>
              <a:t>/share/</a:t>
            </a:r>
            <a:r>
              <a:rPr lang="en-US" altLang="zh-TW" sz="1500" dirty="0" err="1"/>
              <a:t>metasploit</a:t>
            </a:r>
            <a:r>
              <a:rPr lang="en-US" altLang="zh-TW" sz="1500" dirty="0"/>
              <a:t>-framework/scripts/</a:t>
            </a:r>
            <a:r>
              <a:rPr lang="en-US" altLang="zh-TW" sz="1500" dirty="0" err="1"/>
              <a:t>meterpreter</a:t>
            </a:r>
            <a:endParaRPr lang="en-US" altLang="zh-TW" sz="1500" dirty="0"/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zh-TW" altLang="en-US" sz="1500" dirty="0"/>
              <a:t>可使用</a:t>
            </a:r>
            <a:r>
              <a:rPr lang="en-US" altLang="zh-TW" sz="1500" dirty="0"/>
              <a:t>locate</a:t>
            </a:r>
            <a:r>
              <a:rPr lang="zh-TW" altLang="en-US" sz="1500" dirty="0"/>
              <a:t>來看攻擊碼放那裏</a:t>
            </a:r>
            <a:endParaRPr lang="en-US" altLang="zh-TW" sz="1500" dirty="0"/>
          </a:p>
          <a:p>
            <a:r>
              <a:rPr lang="zh-TW" altLang="en-US" sz="1500" dirty="0"/>
              <a:t>      </a:t>
            </a:r>
            <a:r>
              <a:rPr lang="en-US" altLang="zh-TW" sz="1500" dirty="0"/>
              <a:t>locate </a:t>
            </a:r>
            <a:r>
              <a:rPr lang="en-US" altLang="zh-TW" sz="1500" dirty="0" err="1"/>
              <a:t>getsystem</a:t>
            </a:r>
            <a:endParaRPr lang="en-US" altLang="zh-TW" sz="1500" dirty="0"/>
          </a:p>
          <a:p>
            <a:r>
              <a:rPr lang="zh-TW" altLang="en-US" sz="1500" dirty="0"/>
              <a:t>    </a:t>
            </a:r>
            <a:r>
              <a:rPr lang="en-US" altLang="zh-TW" sz="1500" dirty="0">
                <a:sym typeface="Wingdings" panose="05000000000000000000" pitchFamily="2" charset="2"/>
              </a:rPr>
              <a:t></a:t>
            </a:r>
            <a:r>
              <a:rPr lang="zh-TW" altLang="en-US" sz="1500" dirty="0"/>
              <a:t> </a:t>
            </a:r>
            <a:r>
              <a:rPr lang="en-US" altLang="zh-TW" sz="1500" dirty="0"/>
              <a:t>/</a:t>
            </a:r>
            <a:r>
              <a:rPr lang="en-US" altLang="zh-TW" sz="1500" dirty="0" err="1"/>
              <a:t>usr</a:t>
            </a:r>
            <a:r>
              <a:rPr lang="en-US" altLang="zh-TW" sz="1500" dirty="0"/>
              <a:t>/share/</a:t>
            </a:r>
            <a:r>
              <a:rPr lang="en-US" altLang="zh-TW" sz="1500" dirty="0" err="1"/>
              <a:t>metasploit</a:t>
            </a:r>
            <a:r>
              <a:rPr lang="en-US" altLang="zh-TW" sz="1500" dirty="0"/>
              <a:t>-framework/modules/</a:t>
            </a:r>
          </a:p>
          <a:p>
            <a:r>
              <a:rPr lang="zh-TW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zh-TW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en-US" altLang="zh-TW" sz="1500" dirty="0"/>
              <a:t>/windows/escalate/</a:t>
            </a:r>
            <a:r>
              <a:rPr lang="en-US" altLang="zh-TW" sz="1500" dirty="0" err="1"/>
              <a:t>getsystem.rb</a:t>
            </a:r>
            <a:endParaRPr lang="en-US" altLang="zh-TW" sz="1500" dirty="0"/>
          </a:p>
          <a:p>
            <a:r>
              <a:rPr lang="zh-TW" altLang="en-US" sz="1500" dirty="0">
                <a:sym typeface="Wingdings" panose="05000000000000000000" pitchFamily="2" charset="2"/>
              </a:rPr>
              <a:t>    </a:t>
            </a:r>
            <a:r>
              <a:rPr lang="en-US" altLang="zh-TW" sz="1500" dirty="0">
                <a:sym typeface="Wingdings" panose="05000000000000000000" pitchFamily="2" charset="2"/>
              </a:rPr>
              <a:t></a:t>
            </a:r>
            <a:r>
              <a:rPr lang="zh-TW" altLang="en-US" sz="1500" dirty="0">
                <a:sym typeface="Wingdings" panose="05000000000000000000" pitchFamily="2" charset="2"/>
              </a:rPr>
              <a:t>是在六大模組的</a:t>
            </a:r>
            <a:r>
              <a:rPr lang="en-US" altLang="zh-TW" sz="1500" dirty="0">
                <a:sym typeface="Wingdings" panose="05000000000000000000" pitchFamily="2" charset="2"/>
              </a:rPr>
              <a:t>POST</a:t>
            </a:r>
            <a:r>
              <a:rPr lang="zh-TW" altLang="en-US" sz="1500" dirty="0">
                <a:sym typeface="Wingdings" panose="05000000000000000000" pitchFamily="2" charset="2"/>
              </a:rPr>
              <a:t>模組</a:t>
            </a:r>
            <a:endParaRPr lang="en-US" altLang="zh-TW" sz="1500" dirty="0"/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zh-TW" altLang="en-US" sz="15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8301" y="965458"/>
            <a:ext cx="2143034" cy="585821"/>
          </a:xfr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FFFF00"/>
                </a:solidFill>
                <a:latin typeface="Bernard MT Condensed" panose="02050806060905020404" pitchFamily="18" charset="0"/>
              </a:rPr>
              <a:t>meterpreter</a:t>
            </a:r>
            <a:endParaRPr lang="zh-TW" altLang="en-US" dirty="0">
              <a:solidFill>
                <a:srgbClr val="FFFF00"/>
              </a:solidFill>
              <a:latin typeface="Bernard MT Condensed" panose="020508060609050204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16674"/>
              </p:ext>
            </p:extLst>
          </p:nvPr>
        </p:nvGraphicFramePr>
        <p:xfrm>
          <a:off x="5290457" y="1047119"/>
          <a:ext cx="3624714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指令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說明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keyscan_start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啟動鍵盤紀錄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keyscan_dump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列出鍵盤紀錄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shell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進入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command line</a:t>
                      </a: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操作模式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mkdir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建立目錄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查看文件內容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getwd</a:t>
                      </a:r>
                      <a:endParaRPr lang="zh-TW" altLang="en-US" sz="1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查看當前工作項目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upload</a:t>
                      </a:r>
                      <a:endParaRPr lang="zh-TW" altLang="en-US" sz="14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上傳檔案至目標主機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download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下載檔案至本機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screenshot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螢幕截圖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search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搜尋檔案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</a:t>
                      </a:r>
                      <a:endParaRPr lang="zh-TW" altLang="en-US" sz="1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查看當前處理程序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pwd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顯示當前路徑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getuid</a:t>
                      </a:r>
                      <a:endParaRPr lang="zh-TW" altLang="en-US" sz="1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查看權限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sysinfo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查看目標主機系統訊息，如主機名稱，作業系統等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TW" sz="14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getsystem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提升權限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2693035" y="1119869"/>
            <a:ext cx="19159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新舊版的指令有所不同</a:t>
            </a:r>
            <a:endParaRPr lang="en-US" altLang="zh-TW" sz="135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9DAD6E0-AF0A-4E06-B103-A6B0E2B90FEB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323A21-F7DE-436F-BF96-FB3EC8425F8F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D2799C0-0FC9-43E7-83D1-7AAE3AD95301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114F37-31C3-4A7D-AC27-4B2DEBF9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68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0957" y="880795"/>
            <a:ext cx="7262883" cy="6375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滲透測試 </a:t>
            </a:r>
            <a:r>
              <a:rPr lang="en-US" altLang="zh-TW" dirty="0"/>
              <a:t>Penetration Testing(PT)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9812" y="3004011"/>
            <a:ext cx="7571403" cy="290097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 penetration test, informally pen test, is an attack on a computer system that looks for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weaknesses</a:t>
            </a:r>
            <a:r>
              <a:rPr lang="en-US" altLang="zh-TW" dirty="0"/>
              <a:t>, potentially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access </a:t>
            </a:r>
            <a:r>
              <a:rPr lang="en-US" altLang="zh-TW" dirty="0"/>
              <a:t>to the computer's features and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 penetration test target may be a white box (which provides background and system information) or black box (which provides only basic or no information except the company name).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A penetration test can help determine whether a system is vulnerable to attack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if the defenses were sufficient</a:t>
            </a:r>
            <a:r>
              <a:rPr lang="en-US" altLang="zh-TW" dirty="0"/>
              <a:t>, and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defenses (if any) the test defeated</a:t>
            </a:r>
            <a:r>
              <a:rPr lang="en-US" altLang="zh-TW" dirty="0"/>
              <a:t>.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98856" y="1568354"/>
            <a:ext cx="790604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https://en.wikipedia.org/wiki/Penetration_test</a:t>
            </a:r>
          </a:p>
        </p:txBody>
      </p:sp>
      <p:sp>
        <p:nvSpPr>
          <p:cNvPr id="5" name="矩形 4"/>
          <p:cNvSpPr/>
          <p:nvPr/>
        </p:nvSpPr>
        <p:spPr>
          <a:xfrm>
            <a:off x="339814" y="2020724"/>
            <a:ext cx="818017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滲透測試是指一個具備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資安知識與經驗</a:t>
            </a:r>
            <a:r>
              <a:rPr lang="zh-TW" altLang="en-US" sz="1350" dirty="0"/>
              <a:t>、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技術人員</a:t>
            </a:r>
            <a:r>
              <a:rPr lang="zh-TW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受僱主所託</a:t>
            </a:r>
            <a:r>
              <a:rPr lang="zh-TW" altLang="en-US" sz="1350" dirty="0"/>
              <a:t>，為僱主的網路設備、主機，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模擬駭客的手法</a:t>
            </a:r>
            <a:r>
              <a:rPr lang="zh-TW" altLang="en-US" sz="1350" dirty="0"/>
              <a:t>對</a:t>
            </a:r>
            <a:r>
              <a:rPr lang="zh-TW" altLang="en-US" sz="135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網路或主機進行攻擊測試</a:t>
            </a:r>
            <a:r>
              <a:rPr lang="zh-TW" altLang="en-US" sz="1350" dirty="0"/>
              <a:t>，為的是</a:t>
            </a:r>
            <a:r>
              <a:rPr lang="zh-TW" altLang="en-US" sz="135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發掘系統漏洞</a:t>
            </a:r>
            <a:r>
              <a:rPr lang="zh-TW" altLang="en-US" sz="1350" dirty="0"/>
              <a:t>、並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提出改善方法</a:t>
            </a:r>
            <a:endParaRPr lang="zh-TW" altLang="en-US" sz="135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D498B05-AFA6-403A-AFCA-3D610F81E61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77C4ED-138D-4BE2-902C-105C597B5F1A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0E060B-2A52-47AF-8FA7-22BA5FD803D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400818D-B5AD-4D02-977D-75BD6E6C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83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678"/>
          <a:stretch/>
        </p:blipFill>
        <p:spPr>
          <a:xfrm>
            <a:off x="143109" y="2732071"/>
            <a:ext cx="3819252" cy="30360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50" y="966108"/>
            <a:ext cx="2691662" cy="16609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66867" y="1104105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駭客持續控制</a:t>
            </a:r>
            <a:endParaRPr lang="en-US" altLang="zh-TW" sz="1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endParaRPr lang="en-US" altLang="zh-TW" sz="1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的電腦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34" y="1623466"/>
            <a:ext cx="2444952" cy="748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41" y="3078597"/>
            <a:ext cx="2385647" cy="90046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4313691" y="1033428"/>
            <a:ext cx="3663985" cy="436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75" b="1" dirty="0"/>
              <a:t>(1)</a:t>
            </a:r>
            <a:r>
              <a:rPr lang="zh-TW" altLang="en-US" sz="1875" b="1" dirty="0"/>
              <a:t>顯示通道  是建在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倒霉鬼的哪個</a:t>
            </a:r>
            <a:r>
              <a:rPr lang="zh-TW" altLang="en-US" sz="1875" b="1" dirty="0"/>
              <a:t>目錄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842384" y="1893235"/>
            <a:ext cx="2637251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 err="1"/>
              <a:t>pwd</a:t>
            </a:r>
            <a:endParaRPr lang="en-US" altLang="zh-TW" sz="1875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7977674" y="2538621"/>
            <a:ext cx="846753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/>
              <a:t>cd C:\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1768765" y="4581506"/>
            <a:ext cx="2143095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下指令的機密基地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329016" y="2485217"/>
            <a:ext cx="3663985" cy="436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75" b="1" dirty="0"/>
              <a:t>(2)</a:t>
            </a:r>
            <a:r>
              <a:rPr lang="zh-TW" altLang="en-US" sz="1875" b="1" dirty="0"/>
              <a:t>改變到  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倒霉鬼電腦的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C:\</a:t>
            </a:r>
            <a:endParaRPr lang="zh-TW" altLang="en-US" sz="1875" b="1" dirty="0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4406445" y="4195780"/>
            <a:ext cx="3586556" cy="436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75" b="1" dirty="0"/>
              <a:t>(3)</a:t>
            </a:r>
            <a:r>
              <a:rPr lang="zh-TW" altLang="en-US" sz="1875" b="1" dirty="0"/>
              <a:t>檢視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倒霉鬼電腦的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槽的</a:t>
            </a:r>
            <a:r>
              <a:rPr lang="zh-TW" altLang="en-US" sz="1875" b="1" dirty="0"/>
              <a:t>檔案與目錄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/>
          <a:srcRect b="49774"/>
          <a:stretch/>
        </p:blipFill>
        <p:spPr>
          <a:xfrm>
            <a:off x="4467718" y="4702965"/>
            <a:ext cx="4676284" cy="109272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269215" y="4275523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ls</a:t>
            </a:r>
          </a:p>
        </p:txBody>
      </p:sp>
      <p:sp>
        <p:nvSpPr>
          <p:cNvPr id="23" name="矩形 22"/>
          <p:cNvSpPr/>
          <p:nvPr/>
        </p:nvSpPr>
        <p:spPr>
          <a:xfrm>
            <a:off x="7992999" y="1095235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pwd</a:t>
            </a:r>
            <a:endParaRPr lang="en-US" altLang="zh-TW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9055933-3A63-4EA2-9DDA-BCEBBDF2AA4B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ED3FDB-4FC1-46C0-A368-CE542C8CD63D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FB5F6C-52F4-4DF3-8001-34B0E6D40AAB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DF0B4C-1536-44E6-89E2-90BFF4BD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523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0" y="966108"/>
            <a:ext cx="2691662" cy="16609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66867" y="1104105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駭客持續控制</a:t>
            </a:r>
            <a:endParaRPr lang="en-US" altLang="zh-TW" sz="1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endParaRPr lang="en-US" altLang="zh-TW" sz="1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的電腦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153578" y="3062548"/>
            <a:ext cx="2519257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下載機密檔案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58" y="4433029"/>
            <a:ext cx="6909610" cy="1072922"/>
          </a:xfrm>
          <a:prstGeom prst="rect">
            <a:avLst/>
          </a:prstGeom>
        </p:spPr>
      </p:pic>
      <p:sp>
        <p:nvSpPr>
          <p:cNvPr id="19" name="內容版面配置區 2"/>
          <p:cNvSpPr txBox="1">
            <a:spLocks/>
          </p:cNvSpPr>
          <p:nvPr/>
        </p:nvSpPr>
        <p:spPr>
          <a:xfrm>
            <a:off x="1126353" y="3610686"/>
            <a:ext cx="3494201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r>
              <a:rPr lang="en-US" altLang="zh-TW" sz="1875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altLang="zh-TW" sz="1875" dirty="0"/>
              <a:t> </a:t>
            </a:r>
            <a:r>
              <a:rPr lang="en-US" altLang="zh-TW" sz="1875" b="1" dirty="0">
                <a:solidFill>
                  <a:srgbClr val="00B050"/>
                </a:solidFill>
              </a:rPr>
              <a:t>boot.ini</a:t>
            </a:r>
            <a:r>
              <a:rPr lang="en-US" altLang="zh-TW" sz="1875" dirty="0"/>
              <a:t> /root/Desktop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A813D76-A15C-424C-B3A6-0722884A3631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DDEEC0-8605-432B-A9B0-7809D61FFD1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32B508-44EF-414B-9536-F92EAC272AC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86E608-256D-43A9-A408-27F9A672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343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5" y="3708188"/>
            <a:ext cx="2897486" cy="74023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92094" y="1242437"/>
            <a:ext cx="2519257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在</a:t>
            </a:r>
            <a:r>
              <a:rPr lang="en-US" altLang="zh-TW" sz="1875" b="1" dirty="0"/>
              <a:t>XP</a:t>
            </a:r>
            <a:r>
              <a:rPr lang="zh-TW" altLang="en-US" sz="1875" b="1" dirty="0"/>
              <a:t>上建立目錄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08096" y="3236008"/>
            <a:ext cx="1840278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 err="1"/>
              <a:t>mkdir</a:t>
            </a:r>
            <a:r>
              <a:rPr lang="en-US" altLang="zh-TW" sz="1875" dirty="0"/>
              <a:t> </a:t>
            </a:r>
            <a:r>
              <a:rPr lang="en-US" altLang="zh-TW" sz="1875" dirty="0">
                <a:solidFill>
                  <a:srgbClr val="FF0000"/>
                </a:solidFill>
              </a:rPr>
              <a:t>&lt;</a:t>
            </a:r>
            <a:r>
              <a:rPr lang="zh-TW" altLang="en-US" sz="1875" dirty="0">
                <a:solidFill>
                  <a:srgbClr val="FF0000"/>
                </a:solidFill>
              </a:rPr>
              <a:t>學號</a:t>
            </a:r>
            <a:r>
              <a:rPr lang="en-US" altLang="zh-TW" sz="1875" dirty="0">
                <a:solidFill>
                  <a:srgbClr val="FF0000"/>
                </a:solidFill>
              </a:rPr>
              <a:t>&gt;</a:t>
            </a:r>
            <a:r>
              <a:rPr lang="en-US" altLang="zh-TW" sz="1875" dirty="0"/>
              <a:t> 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6" y="2136430"/>
            <a:ext cx="1732941" cy="106937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49" y="2475012"/>
            <a:ext cx="4382401" cy="2714165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>
            <a:off x="3296040" y="4027325"/>
            <a:ext cx="9027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8EA39F67-9337-433E-92DD-A757D4124185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18CF31B-BF84-4210-9DA1-3D20CAE3049C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FC93A0-DD71-4532-8658-2EB3269DB667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D260F4-355C-4225-AF61-89DC4F21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3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/>
          <a:stretch/>
        </p:blipFill>
        <p:spPr>
          <a:xfrm>
            <a:off x="241480" y="1460084"/>
            <a:ext cx="5419823" cy="634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56" y="2874698"/>
            <a:ext cx="5276509" cy="30404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0" y="3144654"/>
            <a:ext cx="2193131" cy="2671763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241480" y="906624"/>
            <a:ext cx="1358721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螢幕截圖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685102" y="1003139"/>
            <a:ext cx="4617378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/>
              <a:t> screenshot -p </a:t>
            </a:r>
            <a:r>
              <a:rPr lang="en-US" altLang="zh-TW" sz="1875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/root/Desktop/test.jpeg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241478" y="2592675"/>
            <a:ext cx="2081592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螢幕截圖竊取成功</a:t>
            </a: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203660" y="2592675"/>
            <a:ext cx="2519257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螢幕截圖畫面</a:t>
            </a:r>
          </a:p>
        </p:txBody>
      </p:sp>
      <p:sp>
        <p:nvSpPr>
          <p:cNvPr id="11" name="矩形 10"/>
          <p:cNvSpPr/>
          <p:nvPr/>
        </p:nvSpPr>
        <p:spPr>
          <a:xfrm>
            <a:off x="493982" y="4891364"/>
            <a:ext cx="844062" cy="734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34" y="857250"/>
            <a:ext cx="2767548" cy="2321169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6833847" y="1014353"/>
            <a:ext cx="1442609" cy="4578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78263" y="1184982"/>
            <a:ext cx="877163" cy="3000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1350" dirty="0"/>
              <a:t>螢幕截圖</a:t>
            </a:r>
          </a:p>
        </p:txBody>
      </p:sp>
      <p:sp>
        <p:nvSpPr>
          <p:cNvPr id="2" name="向右箭號 1"/>
          <p:cNvSpPr/>
          <p:nvPr/>
        </p:nvSpPr>
        <p:spPr>
          <a:xfrm>
            <a:off x="2187146" y="4280074"/>
            <a:ext cx="2131541" cy="112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/>
          <p:nvPr/>
        </p:nvCxnSpPr>
        <p:spPr>
          <a:xfrm>
            <a:off x="0" y="2298832"/>
            <a:ext cx="9144000" cy="279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43" y="3411157"/>
            <a:ext cx="1732941" cy="106937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907" y="4615004"/>
            <a:ext cx="1544449" cy="101119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D7F58D70-0E1D-462D-B236-77E46619C5E5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6CCCBC-EBD2-42CD-9AE5-EFE7140C7D76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A444383-1584-40DB-8B74-3BB62523C54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3AEF27-E6C6-4A86-B63F-2BBB3833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347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>
          <a:xfrm>
            <a:off x="210608" y="1519523"/>
            <a:ext cx="2077652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 err="1"/>
              <a:t>keyscan_start</a:t>
            </a:r>
            <a:endParaRPr lang="en-US" altLang="zh-TW" sz="1875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70" y="811187"/>
            <a:ext cx="3440947" cy="2885955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6833847" y="1014353"/>
            <a:ext cx="1442609" cy="4578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78263" y="1184982"/>
            <a:ext cx="877163" cy="3000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1350" dirty="0"/>
              <a:t>鍵盤記錄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276741" y="1012986"/>
            <a:ext cx="1691286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啟動鍵盤記錄器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276741" y="1850919"/>
            <a:ext cx="2927658" cy="56741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412524" y="5203250"/>
            <a:ext cx="3751471" cy="739832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4763658" y="3490831"/>
            <a:ext cx="2791495" cy="83319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在被入侵的主機</a:t>
            </a:r>
            <a:endParaRPr lang="en-US" altLang="zh-TW" sz="1875" b="1" dirty="0"/>
          </a:p>
          <a:p>
            <a:r>
              <a:rPr lang="zh-TW" altLang="en-US" sz="1875" b="1" dirty="0"/>
              <a:t>開啟記事本</a:t>
            </a:r>
            <a:endParaRPr lang="en-US" altLang="zh-TW" sz="1875" b="1" dirty="0"/>
          </a:p>
          <a:p>
            <a:r>
              <a:rPr lang="zh-TW" altLang="en-US" sz="1875" b="1" dirty="0"/>
              <a:t>輸入文字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40" b="39229"/>
          <a:stretch/>
        </p:blipFill>
        <p:spPr>
          <a:xfrm>
            <a:off x="4818657" y="4318734"/>
            <a:ext cx="3875142" cy="1376188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388081" y="4202710"/>
            <a:ext cx="2436547" cy="4364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75" b="1" dirty="0"/>
              <a:t>列出鍵盤記錄內容</a:t>
            </a: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276742" y="4755575"/>
            <a:ext cx="2077652" cy="3868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75" dirty="0" err="1"/>
              <a:t>keyscan_dump</a:t>
            </a:r>
            <a:endParaRPr lang="en-US" altLang="zh-TW" sz="1875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向右箭號 25"/>
          <p:cNvSpPr/>
          <p:nvPr/>
        </p:nvSpPr>
        <p:spPr>
          <a:xfrm rot="1832479">
            <a:off x="2994099" y="2987750"/>
            <a:ext cx="1677363" cy="30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向右箭號 26"/>
          <p:cNvSpPr/>
          <p:nvPr/>
        </p:nvSpPr>
        <p:spPr>
          <a:xfrm rot="8447091">
            <a:off x="3100024" y="4012023"/>
            <a:ext cx="1199561" cy="309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10608" y="5540463"/>
            <a:ext cx="4126615" cy="210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橢圓 2"/>
          <p:cNvSpPr/>
          <p:nvPr/>
        </p:nvSpPr>
        <p:spPr>
          <a:xfrm>
            <a:off x="5344299" y="4588990"/>
            <a:ext cx="704335" cy="7722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" name="直線單箭頭接點 4"/>
          <p:cNvCxnSpPr>
            <a:stCxn id="3" idx="2"/>
            <a:endCxn id="2" idx="3"/>
          </p:cNvCxnSpPr>
          <p:nvPr/>
        </p:nvCxnSpPr>
        <p:spPr>
          <a:xfrm flipH="1">
            <a:off x="4337222" y="4975139"/>
            <a:ext cx="1007076" cy="67036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B2AFB01-81DF-4A69-B53E-76AABD48B619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056298-031B-4E4B-B9DF-D7A84C68250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562379-C69F-4FC1-9495-0A617AA3BC75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3F4CC-EA64-4C2F-89AD-C31DDD27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4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950" dirty="0"/>
              <a:t>防護技術</a:t>
            </a:r>
          </a:p>
        </p:txBody>
      </p:sp>
    </p:spTree>
    <p:extLst>
      <p:ext uri="{BB962C8B-B14F-4D97-AF65-F5344CB8AC3E}">
        <p14:creationId xmlns:p14="http://schemas.microsoft.com/office/powerpoint/2010/main" val="1170133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787" y="985782"/>
            <a:ext cx="7886700" cy="477247"/>
          </a:xfrm>
        </p:spPr>
        <p:txBody>
          <a:bodyPr>
            <a:normAutofit fontScale="90000"/>
          </a:bodyPr>
          <a:lstStyle/>
          <a:p>
            <a:r>
              <a:rPr lang="zh-TW" altLang="en-US" sz="2100" dirty="0"/>
              <a:t>駭客攻擊成功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也建立了地下通道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br>
              <a:rPr lang="en-US" altLang="zh-TW" sz="2100" b="1" dirty="0"/>
            </a:br>
            <a:r>
              <a:rPr lang="zh-TW" altLang="en-US" sz="2100" b="1" dirty="0"/>
              <a:t>你要如何知道並斷絕駭客的攻擊</a:t>
            </a:r>
            <a:r>
              <a:rPr lang="en-US" altLang="zh-TW" sz="2100" b="1" dirty="0"/>
              <a:t>??</a:t>
            </a:r>
            <a:endParaRPr lang="zh-TW" altLang="en-US" sz="21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4540279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3" y="3631606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5" y="352251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072105" y="3929354"/>
            <a:ext cx="235131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2913922" y="4102432"/>
            <a:ext cx="2740430" cy="228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0626" y="3615495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0" y="1752003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600673" y="1463028"/>
            <a:ext cx="3191627" cy="2092786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42A9DAD-0E86-47AE-A54F-3420A3648B50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2EECE0C-68F7-4252-9967-E198CCB86D4B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BFD887-8042-4E1D-82CF-A8D795C71B72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5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827" y="1118800"/>
            <a:ext cx="5866397" cy="13536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c:\Windows\System32</a:t>
            </a:r>
            <a:r>
              <a:rPr lang="zh-TW" altLang="en-US" dirty="0"/>
              <a:t>有許多指令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讓我們練習練習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988" y="1705408"/>
            <a:ext cx="4654899" cy="392704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0182" y="3156618"/>
          <a:ext cx="3520239" cy="233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指令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功能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win</a:t>
                      </a:r>
                      <a:r>
                        <a:rPr lang="en-US" altLang="zh-TW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</a:t>
                      </a:r>
                      <a:r>
                        <a:rPr lang="zh-TW" altLang="en-US" sz="10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版本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mspaint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【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小畫家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】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calc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小算盤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notepad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記事本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task</a:t>
                      </a:r>
                      <a:r>
                        <a:rPr lang="en-US" altLang="zh-TW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mgr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工作管理員</a:t>
                      </a:r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…….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向右箭號 5"/>
          <p:cNvSpPr/>
          <p:nvPr/>
        </p:nvSpPr>
        <p:spPr>
          <a:xfrm>
            <a:off x="3277882" y="2472490"/>
            <a:ext cx="1308434" cy="60552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endParaRPr lang="zh-TW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182" y="2572180"/>
            <a:ext cx="2563728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cd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c:\Windows\System32</a:t>
            </a:r>
            <a:b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</a:br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*.exe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943" y="2165608"/>
            <a:ext cx="13965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看看有多少指令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2211F5B-A2A4-49AF-BFC8-D9C551A6E9DA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1147DC8-6BC6-489B-9257-96695F563B57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83E202-376A-4F3E-AA11-2455105DCF1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273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395" y="106792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當然要了解</a:t>
            </a:r>
            <a:br>
              <a:rPr lang="en-US" altLang="zh-TW" dirty="0"/>
            </a:br>
            <a:r>
              <a:rPr lang="en-US" altLang="zh-TW" dirty="0"/>
              <a:t>Windows</a:t>
            </a:r>
            <a:r>
              <a:rPr lang="zh-TW" altLang="en-US" dirty="0"/>
              <a:t>常用的網路指令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12822" y="2578393"/>
          <a:ext cx="3910263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指令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功能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hostname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本地主機名稱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ipconfig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</a:t>
                      </a:r>
                      <a:r>
                        <a:rPr lang="en-US" altLang="zh-TW" sz="11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地址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netstat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顯示通訊協定統計資料和目前的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TCP/IP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網路連線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nslookup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DNS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查詢主機</a:t>
                      </a:r>
                      <a:r>
                        <a:rPr lang="en-US" altLang="zh-TW" sz="11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察看遠方主機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tracert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追蹤連線路徑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</a:t>
                      </a:r>
                      <a:endParaRPr lang="zh-TW" alt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see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下頁簡報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178" t="16830" r="4039" b="7188"/>
          <a:stretch/>
        </p:blipFill>
        <p:spPr>
          <a:xfrm>
            <a:off x="4395097" y="2062100"/>
            <a:ext cx="4565422" cy="369501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20D5A73-FB32-45A3-8113-1D02C747F93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F61CBC0-3002-4B81-B9A2-86722EAACDE0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FF61AD-5B8E-409B-9571-B79DAD4A01B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51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7043" y="894943"/>
            <a:ext cx="1735556" cy="99417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net</a:t>
            </a:r>
            <a:r>
              <a:rPr lang="zh-TW" altLang="en-US" dirty="0"/>
              <a:t>指令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7917"/>
          <a:stretch/>
        </p:blipFill>
        <p:spPr>
          <a:xfrm>
            <a:off x="4738938" y="1686820"/>
            <a:ext cx="4385199" cy="140557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2373" y="2389605"/>
          <a:ext cx="4341895" cy="318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指令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功能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VIEW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顯示電腦列表或指定電腦的共用資源列表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USER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使用者帳號相關指令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連接電腦或斷絕電腦與共用資源的連接，或顯示電腦的連接資訊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share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創建、刪除或顯示共用資源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session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本地電腦和遠端電腦連接的會話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通道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相關指令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查看開啟哪些服務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開啟服務；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如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:net start telnet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 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schedule)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stop 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停止某服務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pause 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暫停某服務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……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1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32374" y="1889114"/>
            <a:ext cx="296106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查詢指令用法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NET VIEW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/?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551" t="19723" r="29041" b="46915"/>
          <a:stretch/>
        </p:blipFill>
        <p:spPr>
          <a:xfrm>
            <a:off x="4758801" y="3520173"/>
            <a:ext cx="4385199" cy="203935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E5204DB-12FD-4976-9967-1DC6BCE5CE30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AE84A9D-E60E-4836-ADFC-162D42E74CF2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DAD241-5BDE-4AB0-9D59-DA75A6001ADF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60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40959" y="925212"/>
            <a:ext cx="8414951" cy="717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滲透測試方法論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Penetration Testing::</a:t>
            </a:r>
            <a:r>
              <a:rPr lang="en-US" altLang="zh-TW" dirty="0" err="1"/>
              <a:t>Standard|Framework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4152" y="1919931"/>
            <a:ext cx="8241756" cy="357387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Penetration Testing Execution Standard (PTES)</a:t>
            </a:r>
          </a:p>
          <a:p>
            <a:pPr marL="0" indent="0">
              <a:buNone/>
            </a:pPr>
            <a:r>
              <a:rPr lang="en-US" altLang="zh-TW" dirty="0"/>
              <a:t>        www.pentest-standard.org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PCI Penetration testing guide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PCI DSS Penetration Testing guidance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PCI DSS Penetration Testing 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Penetration Testing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Technical Guide to Information Security Testing and Assessment (NIST800-115)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Information Systems Security Assessment Framework (ISSAF)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 Security Testing Methodology Manual (OSSTMM)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Offensive</a:t>
            </a:r>
            <a:r>
              <a:rPr lang="zh-TW" altLang="en-US" dirty="0"/>
              <a:t>（</a:t>
            </a:r>
            <a:r>
              <a:rPr lang="en-US" altLang="zh-TW" dirty="0"/>
              <a:t>Web</a:t>
            </a:r>
            <a:r>
              <a:rPr lang="zh-TW" altLang="en-US" dirty="0"/>
              <a:t>）</a:t>
            </a:r>
            <a:r>
              <a:rPr lang="en-US" altLang="zh-TW" dirty="0"/>
              <a:t>Testing Framework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《</a:t>
            </a:r>
            <a:r>
              <a:rPr lang="en-US" altLang="zh-TW" dirty="0"/>
              <a:t>OWTF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》2012</a:t>
            </a:r>
          </a:p>
          <a:p>
            <a:pPr marL="0" indent="0">
              <a:buNone/>
            </a:pPr>
            <a:r>
              <a:rPr lang="en-US" altLang="zh-TW" dirty="0"/>
              <a:t>      https://github.com/7a/owtf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0958" y="5493804"/>
            <a:ext cx="6181615" cy="30008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資料來源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:https://www.owasp.org/index.php/Penetration_testing_methodologies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37961" y="2002161"/>
            <a:ext cx="2826127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滲透測試有許多方法論與工具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本體驗營先讓你感受到她的魅力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以後再繼續深造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DF440FE-696B-433E-A18F-CBA722FE5185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00826D-90EC-4404-A3C9-9147DDBA1CB1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652A0C-0348-4FF6-B789-53C272B38A3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44F51B6-82FE-4554-B42B-F40269A8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467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787" y="985782"/>
            <a:ext cx="7886700" cy="477247"/>
          </a:xfrm>
        </p:spPr>
        <p:txBody>
          <a:bodyPr>
            <a:normAutofit fontScale="90000"/>
          </a:bodyPr>
          <a:lstStyle/>
          <a:p>
            <a:r>
              <a:rPr lang="zh-TW" altLang="en-US" sz="2100" dirty="0"/>
              <a:t>駭客攻擊成功</a:t>
            </a:r>
            <a:r>
              <a:rPr lang="en-US" altLang="zh-TW" sz="2100" b="1" dirty="0"/>
              <a:t>,</a:t>
            </a:r>
            <a:r>
              <a:rPr lang="zh-TW" altLang="en-US" sz="2100" b="1" dirty="0"/>
              <a:t>也建立了地下通道</a:t>
            </a:r>
            <a:r>
              <a:rPr lang="en-US" altLang="zh-TW" sz="2100" b="1" dirty="0"/>
              <a:t>(</a:t>
            </a:r>
            <a:r>
              <a:rPr lang="en-US" altLang="zh-TW" sz="2100" b="1" dirty="0" err="1"/>
              <a:t>meterpreter</a:t>
            </a:r>
            <a:r>
              <a:rPr lang="en-US" altLang="zh-TW" sz="2100" b="1" dirty="0"/>
              <a:t> session)</a:t>
            </a:r>
            <a:br>
              <a:rPr lang="en-US" altLang="zh-TW" sz="2100" b="1" dirty="0"/>
            </a:br>
            <a:r>
              <a:rPr lang="zh-TW" altLang="en-US" sz="2100" b="1" dirty="0"/>
              <a:t>你要如何知道並斷絕駭客的攻擊</a:t>
            </a:r>
            <a:r>
              <a:rPr lang="en-US" altLang="zh-TW" sz="2100" b="1" dirty="0"/>
              <a:t>??</a:t>
            </a:r>
            <a:endParaRPr lang="zh-TW" altLang="en-US" sz="2100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4540279"/>
            <a:ext cx="2355930" cy="12018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3" y="3631606"/>
            <a:ext cx="2244532" cy="1496354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5" y="3522516"/>
            <a:ext cx="1872757" cy="1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072105" y="3929354"/>
            <a:ext cx="2351314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2913922" y="4102432"/>
            <a:ext cx="2740430" cy="22865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0626" y="3615495"/>
            <a:ext cx="2420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/>
              <a:t>地下通道</a:t>
            </a:r>
            <a:r>
              <a:rPr lang="en-US" altLang="zh-TW" sz="1350" b="1" dirty="0"/>
              <a:t>(</a:t>
            </a:r>
            <a:r>
              <a:rPr lang="en-US" altLang="zh-TW" sz="1350" b="1" dirty="0" err="1"/>
              <a:t>meterpreter</a:t>
            </a:r>
            <a:r>
              <a:rPr lang="en-US" altLang="zh-TW" sz="1350" b="1" dirty="0"/>
              <a:t> session)</a:t>
            </a:r>
            <a:endParaRPr lang="zh-TW" altLang="en-US" sz="135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0" y="1752003"/>
            <a:ext cx="2491492" cy="16609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5600673" y="1463028"/>
            <a:ext cx="3191627" cy="20927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83279" y="1779866"/>
            <a:ext cx="1119602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net view</a:t>
            </a:r>
          </a:p>
        </p:txBody>
      </p:sp>
      <p:sp>
        <p:nvSpPr>
          <p:cNvPr id="13" name="矩形 12"/>
          <p:cNvSpPr/>
          <p:nvPr/>
        </p:nvSpPr>
        <p:spPr>
          <a:xfrm>
            <a:off x="3221059" y="2467654"/>
            <a:ext cx="1698029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net session</a:t>
            </a:r>
            <a:r>
              <a:rPr lang="zh-TW" altLang="en-US" sz="2100" dirty="0"/>
              <a:t> </a:t>
            </a:r>
            <a:r>
              <a:rPr lang="en-US" altLang="zh-TW" sz="2100" dirty="0"/>
              <a:t>/?</a:t>
            </a:r>
          </a:p>
        </p:txBody>
      </p:sp>
      <p:sp>
        <p:nvSpPr>
          <p:cNvPr id="14" name="矩形 13"/>
          <p:cNvSpPr/>
          <p:nvPr/>
        </p:nvSpPr>
        <p:spPr>
          <a:xfrm>
            <a:off x="3208017" y="2981072"/>
            <a:ext cx="1890582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net session</a:t>
            </a:r>
            <a:r>
              <a:rPr lang="zh-TW" altLang="en-US" sz="2100" dirty="0"/>
              <a:t> </a:t>
            </a:r>
            <a:r>
              <a:rPr lang="en-US" altLang="zh-TW" sz="2100" dirty="0"/>
              <a:t>/list</a:t>
            </a:r>
          </a:p>
        </p:txBody>
      </p:sp>
      <p:sp>
        <p:nvSpPr>
          <p:cNvPr id="15" name="矩形 14"/>
          <p:cNvSpPr/>
          <p:nvPr/>
        </p:nvSpPr>
        <p:spPr>
          <a:xfrm>
            <a:off x="3221059" y="4711969"/>
            <a:ext cx="2265941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net session</a:t>
            </a:r>
            <a:r>
              <a:rPr lang="zh-TW" altLang="en-US" sz="2100" dirty="0"/>
              <a:t> </a:t>
            </a:r>
            <a:r>
              <a:rPr lang="en-US" altLang="zh-TW" sz="2100" dirty="0"/>
              <a:t>/delete</a:t>
            </a: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3722512" y="3586628"/>
            <a:ext cx="1063757" cy="92616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722512" y="3570518"/>
            <a:ext cx="1063757" cy="85122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D2FAE22-4616-4BBA-BBC2-0BBD7CF1C121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2DFFDC-140C-435A-BFF0-415339748484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451AC7A-F7C1-4404-8097-9A8B0F380704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478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4" y="1929415"/>
            <a:ext cx="5627397" cy="36950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769178" y="3521901"/>
            <a:ext cx="5064952" cy="194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6168" y="1188340"/>
            <a:ext cx="2076018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netstat -ano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C98F8C2-F319-477E-B4AA-51B18540F472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FB58AC3-5B1A-4D81-92B2-B25A6839B386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F85AB1-5415-443E-94A4-5E9CBCAD274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952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158" y="1182566"/>
            <a:ext cx="3717758" cy="73292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taskkill</a:t>
            </a:r>
            <a:r>
              <a:rPr lang="zh-TW" altLang="en-US" dirty="0"/>
              <a:t>斷絕連線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603" y="965280"/>
            <a:ext cx="3365509" cy="48557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3832" y="2279385"/>
            <a:ext cx="1820948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300" dirty="0" err="1"/>
              <a:t>taskkill</a:t>
            </a:r>
            <a:r>
              <a:rPr lang="zh-TW" altLang="en-US" sz="3300" dirty="0"/>
              <a:t> </a:t>
            </a:r>
            <a:r>
              <a:rPr lang="en-US" altLang="zh-TW" sz="3300" dirty="0"/>
              <a:t>/?</a:t>
            </a:r>
            <a:endParaRPr lang="zh-TW" altLang="en-US" sz="330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40B6A-F06F-4CCC-9950-D63A146AE3CF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C6C544-DD9A-488E-B95E-FB282016727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8D611EA-AE03-4BF6-94E2-2AE6366D420D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1554ED-F744-4AFE-A23C-9E263C04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799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2" y="927580"/>
            <a:ext cx="5996082" cy="396719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343621" y="4227018"/>
            <a:ext cx="1645611" cy="1848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"/>
          <a:stretch/>
        </p:blipFill>
        <p:spPr>
          <a:xfrm>
            <a:off x="352862" y="5055359"/>
            <a:ext cx="5112992" cy="901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94101" y="4111669"/>
            <a:ext cx="2378856" cy="4385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250" dirty="0" err="1"/>
              <a:t>taskkill</a:t>
            </a:r>
            <a:r>
              <a:rPr lang="en-US" altLang="zh-TW" sz="2250" dirty="0"/>
              <a:t> /F /PID 976</a:t>
            </a:r>
            <a:endParaRPr lang="zh-TW" altLang="en-US" sz="2250" dirty="0"/>
          </a:p>
        </p:txBody>
      </p:sp>
      <p:sp>
        <p:nvSpPr>
          <p:cNvPr id="10" name="向下箭號 9"/>
          <p:cNvSpPr/>
          <p:nvPr/>
        </p:nvSpPr>
        <p:spPr>
          <a:xfrm>
            <a:off x="2752859" y="4648467"/>
            <a:ext cx="434663" cy="492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圓角矩形 10"/>
          <p:cNvSpPr/>
          <p:nvPr/>
        </p:nvSpPr>
        <p:spPr>
          <a:xfrm>
            <a:off x="5465854" y="2183819"/>
            <a:ext cx="397253" cy="199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D5D3C59-7CC3-4D19-9C9D-4259CDF976B4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6E7314-259F-4BF1-89D5-EA8C4D5BB0F9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73E693-15CE-4BBC-88BF-17482CDE66F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BBB0D3-93A0-4F07-AF10-C8C267CC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296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950" dirty="0"/>
              <a:t>當然</a:t>
            </a:r>
            <a:endParaRPr lang="en-US" altLang="zh-TW" sz="4950" dirty="0"/>
          </a:p>
          <a:p>
            <a:pPr algn="ctr"/>
            <a:r>
              <a:rPr lang="zh-TW" altLang="en-US" sz="4950" dirty="0"/>
              <a:t>升級到最新版本是最簡易做法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A8A082-F695-4E0E-8BDC-9BC4DCFF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0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950" dirty="0"/>
              <a:t>結語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D8B8C0-AB05-45BF-8DAA-FD3E764A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284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本課程教你認識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駭客是如何入侵一個企業</a:t>
            </a:r>
            <a:r>
              <a:rPr lang="en-US" altLang="zh-TW" dirty="0"/>
              <a:t>(</a:t>
            </a:r>
            <a:r>
              <a:rPr lang="zh-TW" altLang="en-US" dirty="0"/>
              <a:t>包含你的電腦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駭客是如何利用</a:t>
            </a:r>
            <a:r>
              <a:rPr lang="en-US" altLang="zh-TW" dirty="0" err="1"/>
              <a:t>nmap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</a:t>
            </a:r>
            <a:r>
              <a:rPr lang="zh-TW" altLang="en-US" dirty="0"/>
              <a:t>企業對外服務</a:t>
            </a:r>
            <a:endParaRPr lang="en-US" altLang="zh-TW" dirty="0"/>
          </a:p>
          <a:p>
            <a:r>
              <a:rPr lang="zh-TW" altLang="en-US" dirty="0"/>
              <a:t>駭客是如何利用企業本身機制，並非漏洞利用攻進內網</a:t>
            </a:r>
            <a:endParaRPr lang="en-US" altLang="zh-TW" dirty="0"/>
          </a:p>
          <a:p>
            <a:r>
              <a:rPr lang="zh-TW" altLang="en-US" dirty="0"/>
              <a:t>駭客是如何利用</a:t>
            </a:r>
            <a:r>
              <a:rPr lang="en-US" altLang="zh-TW" dirty="0" err="1"/>
              <a:t>metasploit</a:t>
            </a:r>
            <a:r>
              <a:rPr lang="zh-TW" altLang="en-US" dirty="0"/>
              <a:t>來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取得初始進入點</a:t>
            </a:r>
            <a:endParaRPr lang="en-US" altLang="zh-TW" dirty="0"/>
          </a:p>
          <a:p>
            <a:r>
              <a:rPr lang="zh-TW" altLang="en-US" dirty="0"/>
              <a:t>駭客是如何利用</a:t>
            </a:r>
            <a:r>
              <a:rPr lang="en-US" altLang="zh-TW" dirty="0" err="1"/>
              <a:t>metasploit</a:t>
            </a:r>
            <a:r>
              <a:rPr lang="en-US" altLang="zh-TW" dirty="0"/>
              <a:t>/</a:t>
            </a:r>
            <a:r>
              <a:rPr lang="en-US" altLang="zh-TW" dirty="0" err="1"/>
              <a:t>meterpreter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</a:t>
            </a:r>
            <a:r>
              <a:rPr lang="zh-TW" altLang="en-US" dirty="0"/>
              <a:t>並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擴散</a:t>
            </a:r>
            <a:r>
              <a:rPr lang="zh-TW" altLang="en-US" dirty="0"/>
              <a:t>至整個企業中</a:t>
            </a:r>
            <a:endParaRPr lang="en-US" altLang="zh-TW" dirty="0"/>
          </a:p>
          <a:p>
            <a:r>
              <a:rPr lang="zh-TW" altLang="en-US" dirty="0"/>
              <a:t>駭客是如何利用</a:t>
            </a:r>
            <a:r>
              <a:rPr lang="en-US" altLang="zh-TW" dirty="0" err="1"/>
              <a:t>metasploit</a:t>
            </a:r>
            <a:r>
              <a:rPr lang="en-US" altLang="zh-TW" dirty="0"/>
              <a:t>/</a:t>
            </a:r>
            <a:r>
              <a:rPr lang="en-US" altLang="zh-TW" dirty="0" err="1"/>
              <a:t>meterpreter</a:t>
            </a:r>
            <a:r>
              <a:rPr lang="zh-TW" altLang="en-US" dirty="0"/>
              <a:t>持續維運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……..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A8776F4-C6E6-494B-AB5E-3DE7D6D11946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223F21-10D8-4BB1-8568-28ACA437C1FF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648C0C-7409-4A7C-B043-F1D01910ECF0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612C0C-D1D4-4A57-B2E6-F817F03B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69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105983" y="3045074"/>
            <a:ext cx="1836204" cy="75608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資訊蒐集</a:t>
            </a:r>
            <a:endParaRPr lang="en-US" altLang="zh-TW" sz="2700" dirty="0"/>
          </a:p>
          <a:p>
            <a:pPr algn="ctr"/>
            <a:r>
              <a:rPr lang="en-US" altLang="zh-TW" sz="1350" dirty="0"/>
              <a:t>information gathering </a:t>
            </a:r>
            <a:r>
              <a:rPr lang="zh-TW" altLang="en-US" sz="1350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05983" y="2191274"/>
            <a:ext cx="1836204" cy="75608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偵察</a:t>
            </a:r>
            <a:endParaRPr lang="en-US" altLang="zh-TW" sz="2700" dirty="0"/>
          </a:p>
          <a:p>
            <a:pPr algn="ctr"/>
            <a:r>
              <a:rPr lang="en-US" altLang="zh-TW" sz="1350" dirty="0"/>
              <a:t>reconnaissance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2527957" y="2221784"/>
            <a:ext cx="945241" cy="7560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掃描</a:t>
            </a:r>
            <a:endParaRPr lang="en-US" altLang="zh-TW" sz="2700" dirty="0"/>
          </a:p>
          <a:p>
            <a:pPr algn="ctr"/>
            <a:r>
              <a:rPr lang="en-US" altLang="zh-TW" sz="1350" dirty="0"/>
              <a:t>scanning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20759" y="3925413"/>
            <a:ext cx="18207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passive reconnaissance</a:t>
            </a:r>
            <a:endParaRPr lang="zh-TW" altLang="en-US" sz="1350" dirty="0"/>
          </a:p>
        </p:txBody>
      </p:sp>
      <p:sp>
        <p:nvSpPr>
          <p:cNvPr id="11" name="矩形 10"/>
          <p:cNvSpPr/>
          <p:nvPr/>
        </p:nvSpPr>
        <p:spPr>
          <a:xfrm>
            <a:off x="105982" y="4263319"/>
            <a:ext cx="17261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active reconnaissance</a:t>
            </a:r>
            <a:endParaRPr lang="zh-TW" altLang="en-US" sz="1350" dirty="0"/>
          </a:p>
        </p:txBody>
      </p:sp>
      <p:sp>
        <p:nvSpPr>
          <p:cNvPr id="12" name="矩形 11"/>
          <p:cNvSpPr/>
          <p:nvPr/>
        </p:nvSpPr>
        <p:spPr>
          <a:xfrm>
            <a:off x="2492142" y="3435268"/>
            <a:ext cx="11768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Port scanning </a:t>
            </a:r>
            <a:endParaRPr lang="zh-TW" altLang="en-US" sz="1350" dirty="0"/>
          </a:p>
        </p:txBody>
      </p:sp>
      <p:sp>
        <p:nvSpPr>
          <p:cNvPr id="13" name="矩形 12"/>
          <p:cNvSpPr/>
          <p:nvPr/>
        </p:nvSpPr>
        <p:spPr>
          <a:xfrm>
            <a:off x="2471038" y="3776975"/>
            <a:ext cx="18513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Target service scanning </a:t>
            </a:r>
            <a:endParaRPr lang="zh-TW" altLang="en-US" sz="1350" dirty="0"/>
          </a:p>
        </p:txBody>
      </p:sp>
      <p:sp>
        <p:nvSpPr>
          <p:cNvPr id="14" name="矩形 13"/>
          <p:cNvSpPr/>
          <p:nvPr/>
        </p:nvSpPr>
        <p:spPr>
          <a:xfrm>
            <a:off x="2492142" y="4162051"/>
            <a:ext cx="1772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Vulnerability scanning </a:t>
            </a:r>
            <a:endParaRPr lang="zh-TW" altLang="en-US" sz="1350" dirty="0"/>
          </a:p>
        </p:txBody>
      </p:sp>
      <p:sp>
        <p:nvSpPr>
          <p:cNvPr id="16" name="矩形 15"/>
          <p:cNvSpPr/>
          <p:nvPr/>
        </p:nvSpPr>
        <p:spPr>
          <a:xfrm>
            <a:off x="2466518" y="312986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目標測試</a:t>
            </a:r>
          </a:p>
        </p:txBody>
      </p:sp>
      <p:sp>
        <p:nvSpPr>
          <p:cNvPr id="19" name="向右箭號 18"/>
          <p:cNvSpPr/>
          <p:nvPr/>
        </p:nvSpPr>
        <p:spPr>
          <a:xfrm>
            <a:off x="2034657" y="2346178"/>
            <a:ext cx="431861" cy="5370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圓角矩形 19"/>
          <p:cNvSpPr/>
          <p:nvPr/>
        </p:nvSpPr>
        <p:spPr>
          <a:xfrm>
            <a:off x="4110077" y="2104789"/>
            <a:ext cx="1240361" cy="108390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滲透</a:t>
            </a:r>
            <a:endParaRPr lang="en-US" altLang="zh-TW" sz="2700" dirty="0"/>
          </a:p>
          <a:p>
            <a:pPr algn="ctr"/>
            <a:r>
              <a:rPr lang="zh-TW" altLang="en-US" sz="13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漏洞利用</a:t>
            </a:r>
          </a:p>
          <a:p>
            <a:pPr algn="ctr"/>
            <a:r>
              <a:rPr lang="en-US" altLang="zh-TW" sz="13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Vulnerability Exploitation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3626588" y="2387341"/>
            <a:ext cx="414977" cy="51880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圓角矩形 21"/>
          <p:cNvSpPr/>
          <p:nvPr/>
        </p:nvSpPr>
        <p:spPr>
          <a:xfrm>
            <a:off x="5893032" y="2267395"/>
            <a:ext cx="1331384" cy="77768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提升權限</a:t>
            </a:r>
          </a:p>
          <a:p>
            <a:pPr algn="ctr"/>
            <a:r>
              <a:rPr lang="en-US" altLang="zh-TW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Privilege Escalation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7641580" y="2269269"/>
            <a:ext cx="1331384" cy="77768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維持存取</a:t>
            </a:r>
            <a:r>
              <a:rPr lang="en-US" altLang="zh-TW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Post-exploitation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478810" y="4911326"/>
            <a:ext cx="1205719" cy="75608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報告</a:t>
            </a:r>
          </a:p>
          <a:p>
            <a:pPr algn="ctr"/>
            <a:r>
              <a:rPr lang="en-US" altLang="zh-TW" sz="1350" dirty="0"/>
              <a:t>Reporting</a:t>
            </a:r>
            <a:endParaRPr lang="zh-TW" altLang="en-US" sz="1350" dirty="0"/>
          </a:p>
        </p:txBody>
      </p:sp>
      <p:sp>
        <p:nvSpPr>
          <p:cNvPr id="23" name="向右箭號 22"/>
          <p:cNvSpPr/>
          <p:nvPr/>
        </p:nvSpPr>
        <p:spPr>
          <a:xfrm>
            <a:off x="5418957" y="2437747"/>
            <a:ext cx="414977" cy="51880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向右箭號 23"/>
          <p:cNvSpPr/>
          <p:nvPr/>
        </p:nvSpPr>
        <p:spPr>
          <a:xfrm>
            <a:off x="7226607" y="2428558"/>
            <a:ext cx="414977" cy="51880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/>
          <p:cNvSpPr/>
          <p:nvPr/>
        </p:nvSpPr>
        <p:spPr>
          <a:xfrm>
            <a:off x="105984" y="925773"/>
            <a:ext cx="621516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50" dirty="0"/>
              <a:t>滲透測試主要步驟</a:t>
            </a:r>
            <a:r>
              <a:rPr lang="en-US" altLang="zh-TW" sz="4050" dirty="0"/>
              <a:t>[</a:t>
            </a:r>
            <a:r>
              <a:rPr lang="zh-TW" altLang="en-US" sz="4050" dirty="0"/>
              <a:t>簡化版</a:t>
            </a:r>
            <a:r>
              <a:rPr lang="en-US" altLang="zh-TW" sz="4050" dirty="0"/>
              <a:t>]</a:t>
            </a:r>
            <a:endParaRPr lang="zh-TW" altLang="en-US" sz="405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609" y="4263321"/>
            <a:ext cx="2664752" cy="1497605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6966787" y="4641297"/>
            <a:ext cx="491434" cy="469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矩形 26"/>
          <p:cNvSpPr/>
          <p:nvPr/>
        </p:nvSpPr>
        <p:spPr>
          <a:xfrm>
            <a:off x="5462670" y="5322073"/>
            <a:ext cx="1261884" cy="33470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575" dirty="0"/>
              <a:t>192.168.2.17</a:t>
            </a:r>
            <a:endParaRPr lang="zh-TW" altLang="en-US" sz="1575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76" y="4851901"/>
            <a:ext cx="1363534" cy="90902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/>
          <a:srcRect b="49339"/>
          <a:stretch/>
        </p:blipFill>
        <p:spPr>
          <a:xfrm>
            <a:off x="7603763" y="4158555"/>
            <a:ext cx="1435446" cy="515864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8EE7F144-EBF8-4B1D-AB15-37203421E4B3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7344BDC-87A5-4BE2-A5D8-D72CD129A98E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64F7089-3AF2-4060-A5EB-8D6A10B0A286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70920C-F6C6-4C36-82F0-F9C410AA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5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滲透測試平台與相關工具</a:t>
            </a:r>
          </a:p>
          <a:p>
            <a:pPr algn="ctr"/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Testing</a:t>
            </a:r>
            <a:r>
              <a:rPr lang="zh-TW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B878AE-14AC-4291-BE15-597B1721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91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1877730"/>
            <a:ext cx="5026634" cy="408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24063" y="2030675"/>
            <a:ext cx="3447812" cy="377957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575" dirty="0"/>
              <a:t>Kali Linux</a:t>
            </a:r>
            <a:r>
              <a:rPr lang="zh-TW" altLang="en-US" sz="1575" dirty="0"/>
              <a:t>是植基於</a:t>
            </a:r>
            <a:r>
              <a:rPr lang="en-US" altLang="zh-TW" sz="1575" dirty="0" err="1"/>
              <a:t>Debian</a:t>
            </a:r>
            <a:r>
              <a:rPr lang="zh-TW" altLang="en-US" sz="1575" dirty="0"/>
              <a:t>的</a:t>
            </a:r>
            <a:r>
              <a:rPr lang="en-US" altLang="zh-TW" sz="1575" dirty="0"/>
              <a:t>Linux</a:t>
            </a:r>
            <a:r>
              <a:rPr lang="zh-TW" altLang="en-US" sz="1575" dirty="0"/>
              <a:t>發行版，被設計用於</a:t>
            </a:r>
            <a:r>
              <a:rPr lang="zh-TW" altLang="en-US" sz="1575" b="1" dirty="0">
                <a:solidFill>
                  <a:srgbClr val="FF0000"/>
                </a:solidFill>
              </a:rPr>
              <a:t>滲透測試的攻擊平台</a:t>
            </a:r>
            <a:r>
              <a:rPr lang="zh-TW" altLang="en-US" sz="1575" dirty="0"/>
              <a:t>。</a:t>
            </a:r>
            <a:endParaRPr lang="en-US" altLang="zh-TW" sz="1575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575" dirty="0"/>
              <a:t>Kali Linux</a:t>
            </a:r>
            <a:r>
              <a:rPr lang="zh-TW" altLang="en-US" sz="1575" dirty="0"/>
              <a:t>預設安裝了許多滲透測試軟體</a:t>
            </a:r>
            <a:r>
              <a:rPr lang="en-US" altLang="zh-TW" sz="1575" dirty="0"/>
              <a:t>[300+]</a:t>
            </a:r>
            <a:r>
              <a:rPr lang="zh-TW" altLang="en-US" sz="1575" dirty="0"/>
              <a:t>，包括</a:t>
            </a:r>
            <a:r>
              <a:rPr lang="en-US" altLang="zh-TW" sz="1575" dirty="0" err="1"/>
              <a:t>nmap</a:t>
            </a:r>
            <a:r>
              <a:rPr lang="en-US" altLang="zh-TW" sz="1575" dirty="0"/>
              <a:t> (</a:t>
            </a:r>
            <a:r>
              <a:rPr lang="zh-TW" altLang="en-US" sz="1575" dirty="0"/>
              <a:t>埠掃描器</a:t>
            </a:r>
            <a:r>
              <a:rPr lang="en-US" altLang="zh-TW" sz="1575" dirty="0"/>
              <a:t>)</a:t>
            </a:r>
            <a:r>
              <a:rPr lang="zh-TW" altLang="en-US" sz="1575" dirty="0"/>
              <a:t>、</a:t>
            </a:r>
            <a:r>
              <a:rPr lang="en-US" altLang="zh-TW" sz="1575" dirty="0"/>
              <a:t>Wireshark (</a:t>
            </a:r>
            <a:r>
              <a:rPr lang="zh-TW" altLang="en-US" sz="1575" dirty="0"/>
              <a:t>封包分析器</a:t>
            </a:r>
            <a:r>
              <a:rPr lang="en-US" altLang="zh-TW" sz="1575" dirty="0"/>
              <a:t>)</a:t>
            </a:r>
            <a:r>
              <a:rPr lang="zh-TW" altLang="en-US" sz="1575" dirty="0"/>
              <a:t>、</a:t>
            </a:r>
            <a:r>
              <a:rPr lang="en-US" altLang="zh-TW" sz="1575" dirty="0"/>
              <a:t>John the Ripper (</a:t>
            </a:r>
            <a:r>
              <a:rPr lang="zh-TW" altLang="en-US" sz="1575" dirty="0"/>
              <a:t>密碼破解</a:t>
            </a:r>
            <a:r>
              <a:rPr lang="en-US" altLang="zh-TW" sz="1575" dirty="0"/>
              <a:t>),</a:t>
            </a:r>
            <a:r>
              <a:rPr lang="zh-TW" altLang="en-US" sz="1575" dirty="0"/>
              <a:t>以及</a:t>
            </a:r>
            <a:r>
              <a:rPr lang="en-US" altLang="zh-TW" sz="1575" dirty="0" err="1"/>
              <a:t>Aircrack</a:t>
            </a:r>
            <a:r>
              <a:rPr lang="en-US" altLang="zh-TW" sz="1575" dirty="0"/>
              <a:t>-ng (</a:t>
            </a:r>
            <a:r>
              <a:rPr lang="zh-TW" altLang="en-US" sz="1575" dirty="0"/>
              <a:t>無線區域網路滲透測試軟體</a:t>
            </a:r>
            <a:r>
              <a:rPr lang="en-US" altLang="zh-TW" sz="1575" dirty="0"/>
              <a:t>)</a:t>
            </a:r>
            <a:r>
              <a:rPr lang="zh-TW" altLang="en-US" sz="1575" dirty="0"/>
              <a:t> 。</a:t>
            </a:r>
            <a:r>
              <a:rPr lang="en-US" altLang="zh-TW" sz="1575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575" dirty="0"/>
              <a:t>使用者可透過硬碟、</a:t>
            </a:r>
            <a:r>
              <a:rPr lang="en-US" altLang="zh-TW" sz="1575" dirty="0"/>
              <a:t>live CD</a:t>
            </a:r>
            <a:r>
              <a:rPr lang="zh-TW" altLang="en-US" sz="1575" dirty="0"/>
              <a:t>或</a:t>
            </a:r>
            <a:r>
              <a:rPr lang="en-US" altLang="zh-TW" sz="1575" dirty="0"/>
              <a:t>live USB</a:t>
            </a:r>
            <a:r>
              <a:rPr lang="zh-TW" altLang="en-US" sz="1575" dirty="0"/>
              <a:t>執行</a:t>
            </a:r>
            <a:r>
              <a:rPr lang="en-US" altLang="zh-TW" sz="1575" dirty="0"/>
              <a:t>Kali Linux</a:t>
            </a:r>
            <a:r>
              <a:rPr lang="zh-TW" altLang="en-US" sz="1575" dirty="0"/>
              <a:t>。</a:t>
            </a:r>
            <a:endParaRPr lang="en-US" altLang="zh-TW" sz="1575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575" dirty="0"/>
              <a:t>Kali Linux</a:t>
            </a:r>
            <a:r>
              <a:rPr lang="zh-TW" altLang="en-US" sz="1575" dirty="0"/>
              <a:t>既有</a:t>
            </a:r>
            <a:r>
              <a:rPr lang="en-US" altLang="zh-TW" sz="1575" dirty="0">
                <a:solidFill>
                  <a:srgbClr val="FF0000"/>
                </a:solidFill>
              </a:rPr>
              <a:t>32</a:t>
            </a:r>
            <a:r>
              <a:rPr lang="zh-TW" altLang="en-US" sz="1575" dirty="0">
                <a:solidFill>
                  <a:srgbClr val="FF0000"/>
                </a:solidFill>
              </a:rPr>
              <a:t>位元和</a:t>
            </a:r>
            <a:r>
              <a:rPr lang="en-US" altLang="zh-TW" sz="1575" dirty="0">
                <a:solidFill>
                  <a:srgbClr val="FF0000"/>
                </a:solidFill>
              </a:rPr>
              <a:t>64</a:t>
            </a:r>
            <a:r>
              <a:rPr lang="zh-TW" altLang="en-US" sz="1575" dirty="0">
                <a:solidFill>
                  <a:srgbClr val="FF0000"/>
                </a:solidFill>
              </a:rPr>
              <a:t>位元的</a:t>
            </a:r>
            <a:r>
              <a:rPr lang="en-US" altLang="zh-TW" sz="1575" dirty="0">
                <a:solidFill>
                  <a:srgbClr val="FF0000"/>
                </a:solidFill>
              </a:rPr>
              <a:t>Image</a:t>
            </a:r>
            <a:r>
              <a:rPr lang="zh-TW" altLang="en-US" sz="1575" dirty="0"/>
              <a:t>。可用於</a:t>
            </a:r>
            <a:r>
              <a:rPr lang="en-US" altLang="zh-TW" sz="1575" dirty="0"/>
              <a:t>x86 </a:t>
            </a:r>
            <a:r>
              <a:rPr lang="zh-TW" altLang="en-US" sz="1575" dirty="0"/>
              <a:t>指令集。</a:t>
            </a:r>
            <a:endParaRPr lang="en-US" altLang="zh-TW" sz="1575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575" dirty="0">
                <a:solidFill>
                  <a:srgbClr val="FF0000"/>
                </a:solidFill>
              </a:rPr>
              <a:t>同時還有基於</a:t>
            </a:r>
            <a:r>
              <a:rPr lang="en-US" altLang="zh-TW" sz="1575" dirty="0">
                <a:solidFill>
                  <a:srgbClr val="FF0000"/>
                </a:solidFill>
              </a:rPr>
              <a:t>ARM</a:t>
            </a:r>
            <a:r>
              <a:rPr lang="zh-TW" altLang="en-US" sz="1575" dirty="0">
                <a:solidFill>
                  <a:srgbClr val="FF0000"/>
                </a:solidFill>
              </a:rPr>
              <a:t>架構的</a:t>
            </a:r>
            <a:r>
              <a:rPr lang="en-US" altLang="zh-TW" sz="1575" dirty="0">
                <a:solidFill>
                  <a:srgbClr val="FF0000"/>
                </a:solidFill>
              </a:rPr>
              <a:t>image</a:t>
            </a:r>
            <a:r>
              <a:rPr lang="zh-TW" altLang="en-US" sz="1575" dirty="0"/>
              <a:t>，可用於樹莓派</a:t>
            </a:r>
            <a:r>
              <a:rPr lang="en-US" altLang="zh-TW" sz="1575" dirty="0"/>
              <a:t>Raspberry Pi </a:t>
            </a:r>
            <a:r>
              <a:rPr lang="zh-TW" altLang="en-US" sz="1575" dirty="0"/>
              <a:t>這種超小型的電腦。</a:t>
            </a:r>
            <a:endParaRPr lang="en-US" altLang="zh-TW" sz="1575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24065" y="870721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Kali Linux 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70" y="1455743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http://www.kali.org/</a:t>
            </a:r>
            <a:endParaRPr lang="zh-TW" altLang="en-US" dirty="0"/>
          </a:p>
        </p:txBody>
      </p:sp>
      <p:sp>
        <p:nvSpPr>
          <p:cNvPr id="2" name="橢圓形圖說文字 1"/>
          <p:cNvSpPr/>
          <p:nvPr/>
        </p:nvSpPr>
        <p:spPr>
          <a:xfrm>
            <a:off x="3422825" y="919033"/>
            <a:ext cx="2699951" cy="815555"/>
          </a:xfrm>
          <a:prstGeom prst="wedgeEllipseCallout">
            <a:avLst>
              <a:gd name="adj1" fmla="val -62342"/>
              <a:gd name="adj2" fmla="val 1093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開始進入正題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778A376-4F06-44C7-AF73-312CFE410D8E}"/>
              </a:ext>
            </a:extLst>
          </p:cNvPr>
          <p:cNvGrpSpPr/>
          <p:nvPr/>
        </p:nvGrpSpPr>
        <p:grpSpPr>
          <a:xfrm>
            <a:off x="0" y="6054034"/>
            <a:ext cx="9144000" cy="584775"/>
            <a:chOff x="0" y="5647634"/>
            <a:chExt cx="9144000" cy="584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C35CDDC-44F1-471F-A9A5-32704C1DA8A5}"/>
                </a:ext>
              </a:extLst>
            </p:cNvPr>
            <p:cNvSpPr/>
            <p:nvPr/>
          </p:nvSpPr>
          <p:spPr>
            <a:xfrm>
              <a:off x="1536700" y="5647634"/>
              <a:ext cx="7607300" cy="5847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AaYuanQiman" panose="00020600040101010101" pitchFamily="18" charset="-122"/>
                  <a:ea typeface="AaYuanQiman" panose="00020600040101010101" pitchFamily="18" charset="-122"/>
                </a:rPr>
                <a:t>新型態資安實務課程計畫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4E9B113-76DB-4AC6-A52C-EC2BCD29953C}"/>
                </a:ext>
              </a:extLst>
            </p:cNvPr>
            <p:cNvSpPr/>
            <p:nvPr/>
          </p:nvSpPr>
          <p:spPr>
            <a:xfrm>
              <a:off x="0" y="5647634"/>
              <a:ext cx="141577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aYuanQiman" panose="00020600040101010101" pitchFamily="18" charset="-122"/>
                  <a:ea typeface="AaYuanQiman" panose="00020600040101010101" pitchFamily="18" charset="-122"/>
                </a:rPr>
                <a:t>教育部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6604C7-6E43-4AC5-865F-C5FD009C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8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4977</TotalTime>
  <Words>3661</Words>
  <Application>Microsoft Office PowerPoint</Application>
  <PresentationFormat>如螢幕大小 (4:3)</PresentationFormat>
  <Paragraphs>672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82" baseType="lpstr">
      <vt:lpstr>AaYuanQiman</vt:lpstr>
      <vt:lpstr>Adobe Devanagari</vt:lpstr>
      <vt:lpstr>Adobe 繁黑體 Std B</vt:lpstr>
      <vt:lpstr>Arial Unicode MS</vt:lpstr>
      <vt:lpstr>微軟正黑體</vt:lpstr>
      <vt:lpstr>新細明體</vt:lpstr>
      <vt:lpstr>標楷體</vt:lpstr>
      <vt:lpstr>Arial</vt:lpstr>
      <vt:lpstr>Arial</vt:lpstr>
      <vt:lpstr>Bernard MT Condensed</vt:lpstr>
      <vt:lpstr>Blackadder ITC</vt:lpstr>
      <vt:lpstr>Calibri</vt:lpstr>
      <vt:lpstr>Calibri Light</vt:lpstr>
      <vt:lpstr>Symbol</vt:lpstr>
      <vt:lpstr>Wingdings</vt:lpstr>
      <vt:lpstr>Office 佈景主題</vt:lpstr>
      <vt:lpstr>實戰WindowsXP滲透測試</vt:lpstr>
      <vt:lpstr>課程宗旨</vt:lpstr>
      <vt:lpstr>PowerPoint 簡報</vt:lpstr>
      <vt:lpstr>滲透測試 Penetration Test, PT</vt:lpstr>
      <vt:lpstr>滲透測試 Penetration Testing(PT)</vt:lpstr>
      <vt:lpstr>滲透測試方法論  Penetration Testing::Standard|Framework</vt:lpstr>
      <vt:lpstr>PowerPoint 簡報</vt:lpstr>
      <vt:lpstr>PowerPoint 簡報</vt:lpstr>
      <vt:lpstr>PowerPoint 簡報</vt:lpstr>
      <vt:lpstr>PowerPoint 簡報</vt:lpstr>
      <vt:lpstr>PowerPoint 簡報</vt:lpstr>
      <vt:lpstr>想要知道nmap有多少參數可下嗎?? 輸入nmap -h就知道</vt:lpstr>
      <vt:lpstr>PowerPoint 簡報</vt:lpstr>
      <vt:lpstr>PowerPoint 簡報</vt:lpstr>
      <vt:lpstr>測試環境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此體驗營使用 nmap NSE來進行漏洞掃描 Nmap Scripting Engine (NSE)</vt:lpstr>
      <vt:lpstr>打開瀏覽器輸入https://nmap.org/nsedoc/categories/exploit.html</vt:lpstr>
      <vt:lpstr>好多的nse找smb……找到後再點進去看怎麼用</vt:lpstr>
      <vt:lpstr>PowerPoint 簡報</vt:lpstr>
      <vt:lpstr>PowerPoint 簡報</vt:lpstr>
      <vt:lpstr>PowerPoint 簡報</vt:lpstr>
      <vt:lpstr>新版的nmap已經取消這個腳本程式(script)!</vt:lpstr>
      <vt:lpstr>PowerPoint 簡報</vt:lpstr>
      <vt:lpstr>PowerPoint 簡報</vt:lpstr>
      <vt:lpstr>駭客攻擊神器 metasploit framework</vt:lpstr>
      <vt:lpstr>有時候需要 預先處理:第一次執行msfconsole時先執行下列步驟:</vt:lpstr>
      <vt:lpstr>PowerPoint 簡報</vt:lpstr>
      <vt:lpstr>你當然要熟悉msfconsole的各種指令 https://www.offensive-security.com/metasploit-unleashed/msfconsole-commands/</vt:lpstr>
      <vt:lpstr>先學最重要的[後面會有實際操作]</vt:lpstr>
      <vt:lpstr>PowerPoint 簡報</vt:lpstr>
      <vt:lpstr>PowerPoint 簡報</vt:lpstr>
      <vt:lpstr>PowerPoint 簡報</vt:lpstr>
      <vt:lpstr>攻擊成功後,建立地下通道(meterpreter session)</vt:lpstr>
      <vt:lpstr>攻擊成功後,建立地下通道(meterpreter session)</vt:lpstr>
      <vt:lpstr>攻擊成功後,建立地下通道(meterpreter session)</vt:lpstr>
      <vt:lpstr>PowerPoint 簡報</vt:lpstr>
      <vt:lpstr>PowerPoint 簡報</vt:lpstr>
      <vt:lpstr>攻擊成功後,建立地下通道(meterpreter session)</vt:lpstr>
      <vt:lpstr>攻擊成功後,建立地下通道(meterpreter session)</vt:lpstr>
      <vt:lpstr>攻擊成功後,建立地下通道(meterpreter session)</vt:lpstr>
      <vt:lpstr>meterpreter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駭客攻擊成功,也建立了地下通道(meterpreter session) 你要如何知道並斷絕駭客的攻擊??</vt:lpstr>
      <vt:lpstr>c:\Windows\System32有許多指令 讓我們練習練習 </vt:lpstr>
      <vt:lpstr>當然要了解 Windows常用的網路指令</vt:lpstr>
      <vt:lpstr>net指令</vt:lpstr>
      <vt:lpstr>駭客攻擊成功,也建立了地下通道(meterpreter session) 你要如何知道並斷絕駭客的攻擊??</vt:lpstr>
      <vt:lpstr>PowerPoint 簡報</vt:lpstr>
      <vt:lpstr>使用taskkill斷絕連線</vt:lpstr>
      <vt:lpstr>PowerPoint 簡報</vt:lpstr>
      <vt:lpstr>PowerPoint 簡報</vt:lpstr>
      <vt:lpstr>PowerPoint 簡報</vt:lpstr>
      <vt:lpstr>本課程教你認識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user</cp:lastModifiedBy>
  <cp:revision>28</cp:revision>
  <dcterms:created xsi:type="dcterms:W3CDTF">2017-07-25T01:09:22Z</dcterms:created>
  <dcterms:modified xsi:type="dcterms:W3CDTF">2021-10-04T12:33:20Z</dcterms:modified>
</cp:coreProperties>
</file>